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97" r:id="rId2"/>
    <p:sldId id="307" r:id="rId3"/>
    <p:sldId id="262" r:id="rId4"/>
    <p:sldId id="261" r:id="rId5"/>
    <p:sldId id="309" r:id="rId6"/>
    <p:sldId id="310" r:id="rId7"/>
    <p:sldId id="311" r:id="rId8"/>
    <p:sldId id="312" r:id="rId9"/>
    <p:sldId id="299" r:id="rId10"/>
    <p:sldId id="259" r:id="rId11"/>
    <p:sldId id="265" r:id="rId12"/>
    <p:sldId id="263" r:id="rId13"/>
    <p:sldId id="266" r:id="rId14"/>
    <p:sldId id="267" r:id="rId15"/>
    <p:sldId id="268" r:id="rId16"/>
    <p:sldId id="269" r:id="rId17"/>
    <p:sldId id="264" r:id="rId18"/>
    <p:sldId id="306" r:id="rId19"/>
    <p:sldId id="257" r:id="rId20"/>
    <p:sldId id="270" r:id="rId21"/>
    <p:sldId id="275" r:id="rId22"/>
    <p:sldId id="300" r:id="rId23"/>
    <p:sldId id="271" r:id="rId24"/>
    <p:sldId id="280" r:id="rId25"/>
    <p:sldId id="276" r:id="rId26"/>
    <p:sldId id="278" r:id="rId27"/>
    <p:sldId id="281" r:id="rId28"/>
    <p:sldId id="301" r:id="rId29"/>
    <p:sldId id="283" r:id="rId30"/>
    <p:sldId id="302" r:id="rId31"/>
    <p:sldId id="282" r:id="rId32"/>
    <p:sldId id="305" r:id="rId33"/>
    <p:sldId id="303" r:id="rId34"/>
    <p:sldId id="304" r:id="rId35"/>
    <p:sldId id="284" r:id="rId36"/>
    <p:sldId id="285" r:id="rId37"/>
    <p:sldId id="289" r:id="rId38"/>
    <p:sldId id="290" r:id="rId39"/>
    <p:sldId id="292" r:id="rId40"/>
    <p:sldId id="296" r:id="rId41"/>
    <p:sldId id="293" r:id="rId42"/>
    <p:sldId id="313" r:id="rId43"/>
    <p:sldId id="315" r:id="rId44"/>
    <p:sldId id="314" r:id="rId45"/>
    <p:sldId id="318" r:id="rId46"/>
    <p:sldId id="316" r:id="rId47"/>
    <p:sldId id="317" r:id="rId48"/>
    <p:sldId id="319" r:id="rId49"/>
    <p:sldId id="320" r:id="rId50"/>
    <p:sldId id="321" r:id="rId51"/>
    <p:sldId id="32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32D9DBD3-18E0-FA4C-BBAD-E31396E941F2}">
          <p14:sldIdLst>
            <p14:sldId id="297"/>
          </p14:sldIdLst>
        </p14:section>
        <p14:section name="UIMA" id="{8BB33761-0143-2449-89FD-134CE6E7744E}">
          <p14:sldIdLst>
            <p14:sldId id="307"/>
            <p14:sldId id="262"/>
            <p14:sldId id="261"/>
            <p14:sldId id="309"/>
            <p14:sldId id="310"/>
            <p14:sldId id="311"/>
            <p14:sldId id="312"/>
            <p14:sldId id="299"/>
          </p14:sldIdLst>
        </p14:section>
        <p14:section name="Leo" id="{9854CF0E-5C86-084E-A76D-F66BB66470E9}">
          <p14:sldIdLst>
            <p14:sldId id="259"/>
            <p14:sldId id="265"/>
            <p14:sldId id="263"/>
            <p14:sldId id="266"/>
            <p14:sldId id="267"/>
            <p14:sldId id="268"/>
            <p14:sldId id="269"/>
            <p14:sldId id="264"/>
            <p14:sldId id="306"/>
            <p14:sldId id="257"/>
          </p14:sldIdLst>
        </p14:section>
        <p14:section name="JAM" id="{5CDE1479-DE08-D340-9AD4-86E01DFD321D}">
          <p14:sldIdLst>
            <p14:sldId id="270"/>
            <p14:sldId id="275"/>
            <p14:sldId id="300"/>
            <p14:sldId id="271"/>
            <p14:sldId id="280"/>
            <p14:sldId id="276"/>
            <p14:sldId id="278"/>
            <p14:sldId id="281"/>
          </p14:sldIdLst>
        </p14:section>
        <p14:section name="Chex" id="{F71CBCF0-2DB4-0140-B856-F1CD5CE03D8C}">
          <p14:sldIdLst>
            <p14:sldId id="301"/>
            <p14:sldId id="283"/>
            <p14:sldId id="302"/>
            <p14:sldId id="282"/>
            <p14:sldId id="305"/>
            <p14:sldId id="303"/>
            <p14:sldId id="304"/>
            <p14:sldId id="284"/>
            <p14:sldId id="285"/>
          </p14:sldIdLst>
        </p14:section>
        <p14:section name="Sherlock" id="{FCE623FC-2869-9242-AFE7-099EC28C32E7}">
          <p14:sldIdLst>
            <p14:sldId id="289"/>
            <p14:sldId id="290"/>
            <p14:sldId id="292"/>
            <p14:sldId id="296"/>
            <p14:sldId id="293"/>
          </p14:sldIdLst>
        </p14:section>
        <p14:section name="ChartReview" id="{E710902E-EB36-4E41-AE4A-925964D30EED}">
          <p14:sldIdLst>
            <p14:sldId id="313"/>
            <p14:sldId id="315"/>
            <p14:sldId id="314"/>
            <p14:sldId id="318"/>
          </p14:sldIdLst>
        </p14:section>
        <p14:section name="Scalability" id="{70727326-0F1F-504F-BF33-86098947DE4B}">
          <p14:sldIdLst>
            <p14:sldId id="316"/>
            <p14:sldId id="317"/>
            <p14:sldId id="319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43" autoAdjust="0"/>
  </p:normalViewPr>
  <p:slideViewPr>
    <p:cSldViewPr snapToGrid="0" snapToObjects="1">
      <p:cViewPr varScale="1">
        <p:scale>
          <a:sx n="150" d="100"/>
          <a:sy n="150" d="100"/>
        </p:scale>
        <p:origin x="16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B0A3E-C12A-EF43-86C9-D67AA0DD2304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E025-4D72-9748-B6DC-86AA124EE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1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Evaluated various platforms, including the possibility of writing our own, and eventually chose UIMA.</a:t>
            </a:r>
          </a:p>
          <a:p>
            <a:r>
              <a:rPr lang="en-US">
                <a:latin typeface="Calibri" charset="0"/>
              </a:rPr>
              <a:t>Benefits from our point of view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7CFDBF-C986-234C-9236-634903887E5F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6619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UIMA-AS</a:t>
            </a:r>
            <a:r>
              <a:rPr lang="en-US" baseline="0" dirty="0" smtClean="0"/>
              <a:t> utilizes an open source JMS </a:t>
            </a:r>
            <a:r>
              <a:rPr lang="en-US" baseline="0" dirty="0" err="1" smtClean="0"/>
              <a:t>queueing</a:t>
            </a:r>
            <a:r>
              <a:rPr lang="en-US" baseline="0" dirty="0" smtClean="0"/>
              <a:t> application to coordinate messages between one or more services and one or more client applications.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 and client can be co-located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Services across machines, same </a:t>
            </a:r>
            <a:r>
              <a:rPr lang="en-US" baseline="0" dirty="0" err="1" smtClean="0"/>
              <a:t>jvm</a:t>
            </a:r>
            <a:r>
              <a:rPr lang="en-US" baseline="0" dirty="0" smtClean="0"/>
              <a:t>, multiple </a:t>
            </a:r>
            <a:r>
              <a:rPr lang="en-US" baseline="0" dirty="0" err="1" smtClean="0"/>
              <a:t>jvms</a:t>
            </a:r>
            <a:r>
              <a:rPr lang="en-US" baseline="0" dirty="0" smtClean="0"/>
              <a:t>, etc.  Multiple clients accessing one family of services including services that remotely access other deployed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AE025-4D72-9748-B6DC-86AA124EE8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6C93D-C658-5646-B1E4-5082AD7CDA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1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of libraries that provides easy access</a:t>
            </a:r>
            <a:r>
              <a:rPr lang="en-US" baseline="0" dirty="0" smtClean="0"/>
              <a:t> to UIMA AS functionality.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BONES: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 annotator, regex, annotation pattern</a:t>
            </a:r>
          </a:p>
          <a:p>
            <a:r>
              <a:rPr lang="en-US" baseline="0" dirty="0" smtClean="0"/>
              <a:t>DERMA: </a:t>
            </a:r>
            <a:r>
              <a:rPr lang="en-US" baseline="0" dirty="0" err="1" smtClean="0"/>
              <a:t>hist</a:t>
            </a:r>
            <a:r>
              <a:rPr lang="en-US" baseline="0" dirty="0" smtClean="0"/>
              <a:t>, window annotator</a:t>
            </a:r>
          </a:p>
          <a:p>
            <a:r>
              <a:rPr lang="en-US" baseline="0" dirty="0" smtClean="0"/>
              <a:t>PROJECTS: smoking, bcc, </a:t>
            </a:r>
            <a:r>
              <a:rPr lang="en-US" baseline="0" dirty="0" err="1" smtClean="0"/>
              <a:t>cvad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Marian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ALSO ADD other UIMA annotators (Leo can register automatically)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6C93D-C658-5646-B1E4-5082AD7CDA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2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EA04E8-7930-3146-BF88-DBB09ECFEE58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3673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6EDB1-CCD6-C542-A92D-1EF63CD749FA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750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5B5554-9FB0-B345-9BA2-1DD82C5763F2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075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B3640E-2F60-D143-A5CB-CF31AAF69DD4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0013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6EDB1-CCD6-C542-A92D-1EF63CD749FA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3113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2" cstate="print">
            <a:lum bright="54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59"/>
            <a:ext cx="8229600" cy="63976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nstantia" pitchFamily="18" charset="0"/>
              </a:defRPr>
            </a:lvl1pPr>
          </a:lstStyle>
          <a:p>
            <a:fld id="{3BCABD5B-E2D3-6D4F-A018-A7D8B8C18345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nstantia" pitchFamily="18" charset="0"/>
              </a:defRPr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14" cstate="print">
            <a:lum bright="60000" contrast="-6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4531"/>
            <a:ext cx="7772400" cy="2105919"/>
          </a:xfrm>
        </p:spPr>
        <p:txBody>
          <a:bodyPr/>
          <a:lstStyle/>
          <a:p>
            <a:r>
              <a:rPr lang="en-US" dirty="0" smtClean="0"/>
              <a:t>Rocket NLP:</a:t>
            </a:r>
            <a:br>
              <a:rPr lang="en-US" dirty="0" smtClean="0"/>
            </a:br>
            <a:r>
              <a:rPr lang="en-US" dirty="0" smtClean="0"/>
              <a:t>Rapid </a:t>
            </a:r>
            <a:r>
              <a:rPr lang="en-US" dirty="0"/>
              <a:t>E</a:t>
            </a:r>
            <a:r>
              <a:rPr lang="en-US" dirty="0" smtClean="0"/>
              <a:t>nd to End NLP Development and Analysis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1119" y="3600450"/>
            <a:ext cx="7947081" cy="203835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Ryan Cornea, Thomas </a:t>
            </a:r>
            <a:r>
              <a:rPr lang="en-US" dirty="0" err="1" smtClean="0">
                <a:solidFill>
                  <a:srgbClr val="FF0000"/>
                </a:solidFill>
              </a:rPr>
              <a:t>Ginter</a:t>
            </a:r>
            <a:r>
              <a:rPr lang="en-US" dirty="0" smtClean="0">
                <a:solidFill>
                  <a:srgbClr val="FF0000"/>
                </a:solidFill>
              </a:rPr>
              <a:t>, Olga Patterson, Scott </a:t>
            </a:r>
            <a:r>
              <a:rPr lang="en-US" dirty="0" err="1" smtClean="0">
                <a:solidFill>
                  <a:srgbClr val="FF0000"/>
                </a:solidFill>
              </a:rPr>
              <a:t>DuVall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 Shot 2013-11-12 at 12.1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9" y="5180524"/>
            <a:ext cx="2780483" cy="6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2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Leo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02" y="818396"/>
            <a:ext cx="4830922" cy="32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Framework Feature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0" y="1152733"/>
            <a:ext cx="47244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Leo Aggregate Engine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893081" y="3447800"/>
            <a:ext cx="5079315" cy="7855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519911" y="2588634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Service  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3086196" y="3616195"/>
            <a:ext cx="302340" cy="407890"/>
            <a:chOff x="3581400" y="838200"/>
            <a:chExt cx="762000" cy="612648"/>
          </a:xfrm>
        </p:grpSpPr>
        <p:sp>
          <p:nvSpPr>
            <p:cNvPr id="9" name="Flowchart: Predefined Process 5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lowchart: Predefined Process 6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865356" y="4686285"/>
            <a:ext cx="19022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Calibri" charset="0"/>
                <a:cs typeface="Arial" charset="0"/>
              </a:rPr>
              <a:t>UIMA AS Client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3543396" y="3463795"/>
            <a:ext cx="17245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Asynchronous</a:t>
            </a:r>
          </a:p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   Messaging </a:t>
            </a:r>
          </a:p>
          <a:p>
            <a:pPr eaLnBrk="1" hangingPunct="1"/>
            <a:endParaRPr lang="en-US" sz="2000" dirty="0">
              <a:solidFill>
                <a:srgbClr val="FFFFFF"/>
              </a:solidFill>
              <a:latin typeface="Calibri" charset="0"/>
              <a:cs typeface="Arial" charset="0"/>
            </a:endParaRPr>
          </a:p>
          <a:p>
            <a:pPr eaLnBrk="1" hangingPunct="1"/>
            <a:endParaRPr lang="en-US" sz="2000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524596" y="4073395"/>
            <a:ext cx="181404" cy="46831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524596" y="3006595"/>
            <a:ext cx="181404" cy="634496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3162396" y="3006595"/>
            <a:ext cx="181404" cy="610679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162396" y="4073395"/>
            <a:ext cx="181404" cy="46846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969460" y="3399067"/>
            <a:ext cx="12698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Input Queue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5905596" y="3463795"/>
            <a:ext cx="990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Reply Queue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48390" y="2492291"/>
            <a:ext cx="1047809" cy="461665"/>
            <a:chOff x="6648391" y="2492291"/>
            <a:chExt cx="943154" cy="461665"/>
          </a:xfrm>
        </p:grpSpPr>
        <p:sp>
          <p:nvSpPr>
            <p:cNvPr id="19" name="Folded Corner 18"/>
            <p:cNvSpPr>
              <a:spLocks noChangeArrowheads="1"/>
            </p:cNvSpPr>
            <p:nvPr/>
          </p:nvSpPr>
          <p:spPr bwMode="auto">
            <a:xfrm rot="10800000">
              <a:off x="6667596" y="2549395"/>
              <a:ext cx="914579" cy="396560"/>
            </a:xfrm>
            <a:prstGeom prst="foldedCorner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6648391" y="2492291"/>
              <a:ext cx="9431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dirty="0">
                  <a:latin typeface="Calibri" charset="0"/>
                  <a:cs typeface="Arial" charset="0"/>
                </a:rPr>
                <a:t>Deployment</a:t>
              </a:r>
            </a:p>
            <a:p>
              <a:pPr eaLnBrk="1" hangingPunct="1"/>
              <a:r>
                <a:rPr lang="en-US" sz="1200" dirty="0">
                  <a:latin typeface="Calibri" charset="0"/>
                  <a:cs typeface="Arial" charset="0"/>
                </a:rPr>
                <a:t>Descriptor</a:t>
              </a:r>
            </a:p>
          </p:txBody>
        </p:sp>
      </p:grpSp>
      <p:cxnSp>
        <p:nvCxnSpPr>
          <p:cNvPr id="21" name="Straight Connector 20"/>
          <p:cNvCxnSpPr>
            <a:stCxn id="7" idx="3"/>
            <a:endCxn id="19" idx="3"/>
          </p:cNvCxnSpPr>
          <p:nvPr/>
        </p:nvCxnSpPr>
        <p:spPr>
          <a:xfrm flipV="1">
            <a:off x="6438996" y="2747675"/>
            <a:ext cx="230730" cy="4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8"/>
          <p:cNvGrpSpPr>
            <a:grpSpLocks/>
          </p:cNvGrpSpPr>
          <p:nvPr/>
        </p:nvGrpSpPr>
        <p:grpSpPr bwMode="auto">
          <a:xfrm>
            <a:off x="5448396" y="3616195"/>
            <a:ext cx="302340" cy="407890"/>
            <a:chOff x="3581400" y="838200"/>
            <a:chExt cx="762000" cy="612648"/>
          </a:xfrm>
        </p:grpSpPr>
        <p:sp>
          <p:nvSpPr>
            <p:cNvPr id="23" name="Flowchart: Predefined Process 39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lowchart: Predefined Process 40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2648286" y="2692247"/>
            <a:ext cx="5334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/>
              <a:t>AE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3196" y="2682699"/>
            <a:ext cx="542949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JMX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860858" y="2410798"/>
            <a:ext cx="1143000" cy="461665"/>
            <a:chOff x="7800940" y="2501282"/>
            <a:chExt cx="1143000" cy="461665"/>
          </a:xfrm>
        </p:grpSpPr>
        <p:sp>
          <p:nvSpPr>
            <p:cNvPr id="27" name="Folded Corner 26"/>
            <p:cNvSpPr>
              <a:spLocks noChangeArrowheads="1"/>
            </p:cNvSpPr>
            <p:nvPr/>
          </p:nvSpPr>
          <p:spPr bwMode="auto">
            <a:xfrm rot="10800000">
              <a:off x="7810596" y="2533835"/>
              <a:ext cx="1066800" cy="396560"/>
            </a:xfrm>
            <a:prstGeom prst="foldedCorner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7800940" y="2501282"/>
              <a:ext cx="1143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smtClean="0">
                  <a:latin typeface="Calibri" charset="0"/>
                  <a:cs typeface="Arial" charset="0"/>
                </a:rPr>
                <a:t>Top Aggregate</a:t>
              </a:r>
            </a:p>
            <a:p>
              <a:pPr algn="ctr" eaLnBrk="1" hangingPunct="1"/>
              <a:r>
                <a:rPr lang="en-US" sz="1200" smtClean="0">
                  <a:latin typeface="Calibri" charset="0"/>
                  <a:cs typeface="Arial" charset="0"/>
                </a:rPr>
                <a:t>Descriptor</a:t>
              </a:r>
              <a:endParaRPr lang="en-US" sz="1200" dirty="0">
                <a:latin typeface="Calibri" charset="0"/>
                <a:cs typeface="Arial" charset="0"/>
              </a:endParaRPr>
            </a:p>
          </p:txBody>
        </p:sp>
      </p:grpSp>
      <p:cxnSp>
        <p:nvCxnSpPr>
          <p:cNvPr id="29" name="Straight Connector 28"/>
          <p:cNvCxnSpPr>
            <a:stCxn id="27" idx="3"/>
            <a:endCxn id="20" idx="3"/>
          </p:cNvCxnSpPr>
          <p:nvPr/>
        </p:nvCxnSpPr>
        <p:spPr>
          <a:xfrm flipH="1">
            <a:off x="7696199" y="2641631"/>
            <a:ext cx="174315" cy="81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2476596" y="4530595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dk1"/>
                </a:solidFill>
              </a:rPr>
              <a:t>UIMA AS Client  </a:t>
            </a:r>
          </a:p>
        </p:txBody>
      </p:sp>
      <p:sp>
        <p:nvSpPr>
          <p:cNvPr id="31" name="Multidocument 30"/>
          <p:cNvSpPr/>
          <p:nvPr/>
        </p:nvSpPr>
        <p:spPr>
          <a:xfrm>
            <a:off x="1066800" y="5030792"/>
            <a:ext cx="1295400" cy="8382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Leo </a:t>
            </a:r>
          </a:p>
          <a:p>
            <a:pPr algn="ctr">
              <a:defRPr/>
            </a:pPr>
            <a:r>
              <a:rPr lang="en-US" sz="1200" dirty="0" smtClean="0"/>
              <a:t>SuperReader*</a:t>
            </a:r>
            <a:endParaRPr lang="en-US" sz="1200" dirty="0"/>
          </a:p>
        </p:txBody>
      </p:sp>
      <p:sp>
        <p:nvSpPr>
          <p:cNvPr id="32" name="Right Arrow 31"/>
          <p:cNvSpPr/>
          <p:nvPr/>
        </p:nvSpPr>
        <p:spPr>
          <a:xfrm>
            <a:off x="2171796" y="5335592"/>
            <a:ext cx="342652" cy="177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Alternate Process 32"/>
          <p:cNvSpPr/>
          <p:nvPr/>
        </p:nvSpPr>
        <p:spPr>
          <a:xfrm>
            <a:off x="6705600" y="5139504"/>
            <a:ext cx="990600" cy="552665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Listener(s)</a:t>
            </a:r>
            <a:endParaRPr lang="en-US" sz="1200" dirty="0"/>
          </a:p>
        </p:txBody>
      </p:sp>
      <p:sp>
        <p:nvSpPr>
          <p:cNvPr id="34" name="Right Arrow 33"/>
          <p:cNvSpPr/>
          <p:nvPr/>
        </p:nvSpPr>
        <p:spPr>
          <a:xfrm>
            <a:off x="6400800" y="5335592"/>
            <a:ext cx="343912" cy="177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2519911" y="1939795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Leo Service  </a:t>
            </a:r>
            <a:endParaRPr lang="en-US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514600" y="5189867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dk1"/>
                </a:solidFill>
              </a:rPr>
              <a:t>Leo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Client  </a:t>
            </a:r>
            <a:endParaRPr lang="en-US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574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Token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9718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Sentence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8862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Chunker</a:t>
            </a:r>
            <a:endParaRPr lang="en-US" sz="800" dirty="0" smtClean="0"/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8006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Regex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7150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Dictionary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858000" y="1152733"/>
            <a:ext cx="1066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Leo</a:t>
            </a:r>
          </a:p>
          <a:p>
            <a:pPr algn="ctr"/>
            <a:r>
              <a:rPr lang="en-US" sz="1200" dirty="0" smtClean="0"/>
              <a:t>Deployment</a:t>
            </a:r>
          </a:p>
          <a:p>
            <a:pPr algn="ctr"/>
            <a:r>
              <a:rPr lang="en-US" sz="1200" dirty="0" smtClean="0"/>
              <a:t>Descriptor</a:t>
            </a:r>
            <a:endParaRPr lang="en-US" sz="1200" dirty="0"/>
          </a:p>
        </p:txBody>
      </p:sp>
      <p:cxnSp>
        <p:nvCxnSpPr>
          <p:cNvPr id="43" name="Straight Connector 42"/>
          <p:cNvCxnSpPr>
            <a:stCxn id="42" idx="1"/>
            <a:endCxn id="5" idx="3"/>
          </p:cNvCxnSpPr>
          <p:nvPr/>
        </p:nvCxnSpPr>
        <p:spPr>
          <a:xfrm flipH="1">
            <a:off x="6629400" y="1457533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2" idx="2"/>
            <a:endCxn id="35" idx="3"/>
          </p:cNvCxnSpPr>
          <p:nvPr/>
        </p:nvCxnSpPr>
        <p:spPr>
          <a:xfrm flipH="1">
            <a:off x="6438996" y="1762333"/>
            <a:ext cx="952404" cy="3864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Down Arrow 44"/>
          <p:cNvSpPr/>
          <p:nvPr/>
        </p:nvSpPr>
        <p:spPr>
          <a:xfrm>
            <a:off x="4343400" y="23637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flipV="1">
            <a:off x="3124200" y="49545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57200" y="4573592"/>
            <a:ext cx="914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SubReader</a:t>
            </a:r>
          </a:p>
        </p:txBody>
      </p:sp>
      <p:cxnSp>
        <p:nvCxnSpPr>
          <p:cNvPr id="48" name="Straight Connector 47"/>
          <p:cNvCxnSpPr>
            <a:stCxn id="47" idx="2"/>
            <a:endCxn id="31" idx="1"/>
          </p:cNvCxnSpPr>
          <p:nvPr/>
        </p:nvCxnSpPr>
        <p:spPr>
          <a:xfrm>
            <a:off x="914400" y="4954592"/>
            <a:ext cx="15240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Down Arrow 48"/>
          <p:cNvSpPr/>
          <p:nvPr/>
        </p:nvSpPr>
        <p:spPr>
          <a:xfrm>
            <a:off x="5502682" y="49545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5849779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*Can also use Standard UIMA CollectionReader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8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1999"/>
          </a:xfrm>
        </p:spPr>
        <p:txBody>
          <a:bodyPr/>
          <a:lstStyle/>
          <a:p>
            <a:r>
              <a:rPr lang="en-US" sz="2800" dirty="0" smtClean="0"/>
              <a:t>Programmatically Generate:</a:t>
            </a:r>
          </a:p>
          <a:p>
            <a:pPr lvl="1"/>
            <a:r>
              <a:rPr lang="en-US" dirty="0" smtClean="0"/>
              <a:t>UIMA Descriptors</a:t>
            </a:r>
          </a:p>
          <a:p>
            <a:pPr lvl="1"/>
            <a:r>
              <a:rPr lang="en-US" dirty="0" smtClean="0"/>
              <a:t>Parameter and Type information for AE</a:t>
            </a:r>
          </a:p>
          <a:p>
            <a:pPr lvl="1"/>
            <a:r>
              <a:rPr lang="en-US" dirty="0" smtClean="0"/>
              <a:t>Aggregate AE for a Service</a:t>
            </a:r>
          </a:p>
          <a:p>
            <a:pPr lvl="1"/>
            <a:r>
              <a:rPr lang="en-US" dirty="0" smtClean="0"/>
              <a:t>Deployment Configuration</a:t>
            </a:r>
          </a:p>
          <a:p>
            <a:pPr lvl="1"/>
            <a:r>
              <a:rPr lang="en-US" dirty="0" smtClean="0"/>
              <a:t>Standard and Custom </a:t>
            </a:r>
            <a:r>
              <a:rPr lang="en-US" dirty="0" err="1" smtClean="0"/>
              <a:t>CollectionReaders</a:t>
            </a:r>
            <a:endParaRPr lang="en-US" dirty="0"/>
          </a:p>
          <a:p>
            <a:pPr lvl="1"/>
            <a:r>
              <a:rPr lang="en-US" dirty="0" smtClean="0"/>
              <a:t>Standard </a:t>
            </a:r>
            <a:r>
              <a:rPr lang="en-US" dirty="0"/>
              <a:t>and Custom </a:t>
            </a:r>
            <a:r>
              <a:rPr lang="en-US" dirty="0" smtClean="0"/>
              <a:t>Listeners</a:t>
            </a:r>
            <a:endParaRPr lang="en-US" sz="2800" dirty="0" smtClean="0"/>
          </a:p>
          <a:p>
            <a:r>
              <a:rPr lang="en-US" sz="2800" dirty="0" smtClean="0"/>
              <a:t>Launch Services and Clients in UIMA-AS</a:t>
            </a: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Framework Feature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5239" y="5322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Service Overview</a:t>
            </a:r>
            <a:endParaRPr lang="en-US" dirty="0"/>
          </a:p>
        </p:txBody>
      </p:sp>
      <p:sp>
        <p:nvSpPr>
          <p:cNvPr id="73" name="Alternate Process 72"/>
          <p:cNvSpPr/>
          <p:nvPr/>
        </p:nvSpPr>
        <p:spPr>
          <a:xfrm>
            <a:off x="2133600" y="1295400"/>
            <a:ext cx="5867400" cy="126283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Pipeline Programmatically</a:t>
            </a:r>
          </a:p>
          <a:p>
            <a:pPr algn="ctr"/>
            <a:r>
              <a:rPr lang="en-US" dirty="0" smtClean="0"/>
              <a:t>(Type System, Annotators)</a:t>
            </a:r>
            <a:endParaRPr lang="en-US" dirty="0"/>
          </a:p>
        </p:txBody>
      </p:sp>
      <p:sp>
        <p:nvSpPr>
          <p:cNvPr id="82" name="Alternate Process 81"/>
          <p:cNvSpPr/>
          <p:nvPr/>
        </p:nvSpPr>
        <p:spPr>
          <a:xfrm>
            <a:off x="2133600" y="2971800"/>
            <a:ext cx="5867400" cy="381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with Analytics Module (optional)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3" idx="2"/>
            <a:endCxn id="82" idx="0"/>
          </p:cNvCxnSpPr>
          <p:nvPr/>
        </p:nvCxnSpPr>
        <p:spPr>
          <a:xfrm>
            <a:off x="5067300" y="2558236"/>
            <a:ext cx="0" cy="4135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2" idx="2"/>
            <a:endCxn id="42" idx="0"/>
          </p:cNvCxnSpPr>
          <p:nvPr/>
        </p:nvCxnSpPr>
        <p:spPr>
          <a:xfrm>
            <a:off x="5067300" y="3352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lternate Process 41"/>
          <p:cNvSpPr/>
          <p:nvPr/>
        </p:nvSpPr>
        <p:spPr>
          <a:xfrm>
            <a:off x="2133600" y="3810000"/>
            <a:ext cx="5867400" cy="1066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</a:t>
            </a:r>
          </a:p>
          <a:p>
            <a:pPr algn="ctr"/>
            <a:r>
              <a:rPr lang="en-US" dirty="0" smtClean="0"/>
              <a:t>(Generates UIMA XML files, deploys to UIMA AS Broker)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26" y="5068862"/>
            <a:ext cx="2057400" cy="1199916"/>
            <a:chOff x="84826" y="5068862"/>
            <a:chExt cx="2057400" cy="1199916"/>
          </a:xfrm>
        </p:grpSpPr>
        <p:sp>
          <p:nvSpPr>
            <p:cNvPr id="68" name="Rectangle 67"/>
            <p:cNvSpPr/>
            <p:nvPr/>
          </p:nvSpPr>
          <p:spPr>
            <a:xfrm>
              <a:off x="84826" y="5394953"/>
              <a:ext cx="2057400" cy="87382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31000"/>
                  </a:schemeClr>
                </a:gs>
                <a:gs pos="80000">
                  <a:schemeClr val="dk1">
                    <a:shade val="93000"/>
                    <a:satMod val="130000"/>
                    <a:alpha val="31000"/>
                  </a:schemeClr>
                </a:gs>
                <a:gs pos="100000">
                  <a:schemeClr val="dk1">
                    <a:shade val="94000"/>
                    <a:satMod val="135000"/>
                    <a:alpha val="31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6" y="5068862"/>
              <a:ext cx="2048773" cy="119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8025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Client Overview</a:t>
            </a:r>
            <a:endParaRPr lang="en-US" dirty="0"/>
          </a:p>
        </p:txBody>
      </p:sp>
      <p:sp>
        <p:nvSpPr>
          <p:cNvPr id="73" name="Alternate Process 72"/>
          <p:cNvSpPr/>
          <p:nvPr/>
        </p:nvSpPr>
        <p:spPr>
          <a:xfrm>
            <a:off x="2133600" y="1295400"/>
            <a:ext cx="5867400" cy="126283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Client</a:t>
            </a:r>
          </a:p>
          <a:p>
            <a:pPr algn="ctr"/>
            <a:r>
              <a:rPr lang="en-US" dirty="0" smtClean="0"/>
              <a:t>(Broker URL and Service Name, Collection Reader, Listeners)</a:t>
            </a:r>
            <a:endParaRPr lang="en-US" dirty="0"/>
          </a:p>
        </p:txBody>
      </p:sp>
      <p:sp>
        <p:nvSpPr>
          <p:cNvPr id="82" name="Alternate Process 81"/>
          <p:cNvSpPr/>
          <p:nvPr/>
        </p:nvSpPr>
        <p:spPr>
          <a:xfrm>
            <a:off x="2133600" y="3200400"/>
            <a:ext cx="5867400" cy="12192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</a:p>
          <a:p>
            <a:pPr algn="ctr"/>
            <a:r>
              <a:rPr lang="en-US" dirty="0" smtClean="0"/>
              <a:t>(Standard UIMA AS send CAS and invoke Listeners on results)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3" idx="2"/>
            <a:endCxn id="82" idx="0"/>
          </p:cNvCxnSpPr>
          <p:nvPr/>
        </p:nvCxnSpPr>
        <p:spPr>
          <a:xfrm>
            <a:off x="5067300" y="2558236"/>
            <a:ext cx="0" cy="642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4826" y="5006510"/>
            <a:ext cx="2057400" cy="1196899"/>
            <a:chOff x="84826" y="5006510"/>
            <a:chExt cx="2057400" cy="1196899"/>
          </a:xfrm>
        </p:grpSpPr>
        <p:sp>
          <p:nvSpPr>
            <p:cNvPr id="10" name="Rectangle 9"/>
            <p:cNvSpPr/>
            <p:nvPr/>
          </p:nvSpPr>
          <p:spPr>
            <a:xfrm>
              <a:off x="84826" y="5006510"/>
              <a:ext cx="2057400" cy="777763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31000"/>
                  </a:schemeClr>
                </a:gs>
                <a:gs pos="80000">
                  <a:schemeClr val="dk1">
                    <a:shade val="93000"/>
                    <a:satMod val="130000"/>
                    <a:alpha val="31000"/>
                  </a:schemeClr>
                </a:gs>
                <a:gs pos="100000">
                  <a:schemeClr val="dk1">
                    <a:shade val="94000"/>
                    <a:satMod val="135000"/>
                    <a:alpha val="31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6" y="5006510"/>
              <a:ext cx="2048773" cy="119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802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Readers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XMI</a:t>
            </a:r>
          </a:p>
          <a:p>
            <a:r>
              <a:rPr lang="en-US" dirty="0" smtClean="0"/>
              <a:t>Simple Database</a:t>
            </a:r>
          </a:p>
          <a:p>
            <a:r>
              <a:rPr lang="en-US" dirty="0" smtClean="0"/>
              <a:t>Batched Database</a:t>
            </a:r>
          </a:p>
          <a:p>
            <a:r>
              <a:rPr lang="en-US" dirty="0" err="1" smtClean="0"/>
              <a:t>Knowtator</a:t>
            </a:r>
            <a:endParaRPr lang="en-US" dirty="0" smtClean="0"/>
          </a:p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dirty="0" smtClean="0"/>
              <a:t>Third Party/Custom Readers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</a:t>
            </a:r>
          </a:p>
          <a:p>
            <a:r>
              <a:rPr lang="en-US" dirty="0" smtClean="0"/>
              <a:t>XMI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dirty="0" err="1" smtClean="0"/>
              <a:t>Knowtator</a:t>
            </a:r>
            <a:endParaRPr lang="en-US" dirty="0" smtClean="0"/>
          </a:p>
          <a:p>
            <a:r>
              <a:rPr lang="en-US" dirty="0" smtClean="0"/>
              <a:t>Third Party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Annotation Feature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 Utilities</a:t>
            </a:r>
          </a:p>
          <a:p>
            <a:pPr lvl="1"/>
            <a:r>
              <a:rPr lang="en-US" dirty="0" smtClean="0"/>
              <a:t>Find, compare, overlap, modify…</a:t>
            </a:r>
          </a:p>
          <a:p>
            <a:r>
              <a:rPr lang="en-US" dirty="0" smtClean="0"/>
              <a:t>Annotator Functionality</a:t>
            </a:r>
          </a:p>
          <a:p>
            <a:pPr lvl="1"/>
            <a:r>
              <a:rPr lang="en-US" dirty="0" smtClean="0"/>
              <a:t>Base structure for standard module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775" y="164373"/>
            <a:ext cx="8229600" cy="639762"/>
          </a:xfrm>
        </p:spPr>
        <p:txBody>
          <a:bodyPr/>
          <a:lstStyle/>
          <a:p>
            <a:r>
              <a:rPr lang="en-US" dirty="0" smtClean="0"/>
              <a:t>Current Release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852" y="2010168"/>
            <a:ext cx="841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http://department-of-veterans-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affairs.github.io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/Leo/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852" y="1640836"/>
            <a:ext cx="327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Documentation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851" y="2662203"/>
            <a:ext cx="327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Source Code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850" y="3683570"/>
            <a:ext cx="327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Maven Dependency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850" y="3031535"/>
            <a:ext cx="841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decipher.chpc.utah.edu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gitblit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/summary/?r=bones/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leo.git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764" y="4052902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&lt;dependency&gt;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groupId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gov.va.vinci.leo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groupId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artifactId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leo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-base&lt;/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artifactId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  &lt;packaging&gt;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pom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&lt;/packaging&gt;</a:t>
            </a:r>
          </a:p>
          <a:p>
            <a:r>
              <a:rPr lang="it-IT" sz="1600" b="1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it-IT" sz="1600" b="1" dirty="0" err="1" smtClean="0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it-IT" sz="1600" b="1" dirty="0" smtClean="0">
                <a:latin typeface="Courier" charset="0"/>
                <a:ea typeface="Courier" charset="0"/>
                <a:cs typeface="Courier" charset="0"/>
              </a:rPr>
              <a:t>&gt;2015.10.1</a:t>
            </a:r>
            <a:r>
              <a:rPr lang="it-IT" sz="1600" b="1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600" b="1" dirty="0" err="1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it-IT" sz="1600" b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it-IT" sz="1600" b="1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600" b="1" dirty="0" err="1">
                <a:latin typeface="Courier" charset="0"/>
                <a:ea typeface="Courier" charset="0"/>
                <a:cs typeface="Courier" charset="0"/>
              </a:rPr>
              <a:t>dependency</a:t>
            </a:r>
            <a:r>
              <a:rPr lang="it-IT" sz="1600" b="1" dirty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30" y="3670345"/>
            <a:ext cx="2376788" cy="23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>
            <a:stCxn id="6" idx="3"/>
            <a:endCxn id="8" idx="1"/>
          </p:cNvCxnSpPr>
          <p:nvPr/>
        </p:nvCxnSpPr>
        <p:spPr>
          <a:xfrm flipV="1">
            <a:off x="4799816" y="2156989"/>
            <a:ext cx="1204150" cy="3350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819318" y="3574143"/>
            <a:ext cx="2971800" cy="2598057"/>
          </a:xfrm>
          <a:prstGeom prst="roundRect">
            <a:avLst>
              <a:gd name="adj" fmla="val 8294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Leo</a:t>
            </a:r>
          </a:p>
          <a:p>
            <a:r>
              <a:rPr lang="en-US" dirty="0" smtClean="0"/>
              <a:t>  - Framework</a:t>
            </a:r>
          </a:p>
          <a:p>
            <a:r>
              <a:rPr lang="en-US" dirty="0"/>
              <a:t> </a:t>
            </a:r>
            <a:r>
              <a:rPr lang="en-US" dirty="0" smtClean="0"/>
              <a:t> - Annotation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746" y="134393"/>
            <a:ext cx="8229600" cy="639762"/>
          </a:xfrm>
        </p:spPr>
        <p:txBody>
          <a:bodyPr/>
          <a:lstStyle/>
          <a:p>
            <a:r>
              <a:rPr lang="en-US" dirty="0" smtClean="0"/>
              <a:t>Leo’s Universe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80416" y="4953000"/>
            <a:ext cx="1981200" cy="1143000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UIMA AS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28016" y="2156989"/>
            <a:ext cx="2971800" cy="670155"/>
          </a:xfrm>
          <a:prstGeom prst="roundRect">
            <a:avLst>
              <a:gd name="adj" fmla="val 829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Marian</a:t>
            </a:r>
          </a:p>
          <a:p>
            <a:r>
              <a:rPr lang="en-US" dirty="0" smtClean="0"/>
              <a:t>  - Enterprise Quality AEs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03966" y="1585489"/>
            <a:ext cx="1817812" cy="1143000"/>
          </a:xfrm>
          <a:prstGeom prst="roundRect">
            <a:avLst>
              <a:gd name="adj" fmla="val 8294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JAM</a:t>
            </a:r>
          </a:p>
          <a:p>
            <a:r>
              <a:rPr lang="en-US" dirty="0" smtClean="0"/>
              <a:t>  - Performance monitoring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211210" y="3329544"/>
            <a:ext cx="1687137" cy="1389743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Any</a:t>
            </a:r>
            <a:br>
              <a:rPr lang="en-US" dirty="0" smtClean="0"/>
            </a:br>
            <a:r>
              <a:rPr lang="en-US" dirty="0" smtClean="0"/>
              <a:t>UIMA AS AEs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799816" y="4040250"/>
            <a:ext cx="2411393" cy="13008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828016" y="1099935"/>
            <a:ext cx="2971800" cy="982006"/>
          </a:xfrm>
          <a:prstGeom prst="roundRect">
            <a:avLst>
              <a:gd name="adj" fmla="val 8294"/>
            </a:avLst>
          </a:prstGeom>
          <a:solidFill>
            <a:schemeClr val="bg2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Project AEs</a:t>
            </a:r>
          </a:p>
          <a:p>
            <a:r>
              <a:rPr lang="en-US" dirty="0"/>
              <a:t> </a:t>
            </a:r>
            <a:r>
              <a:rPr lang="en-US" dirty="0" smtClean="0"/>
              <a:t> - Applied project AEs</a:t>
            </a:r>
          </a:p>
          <a:p>
            <a:r>
              <a:rPr lang="en-US" dirty="0"/>
              <a:t>  </a:t>
            </a:r>
            <a:r>
              <a:rPr lang="en-US" dirty="0" smtClean="0"/>
              <a:t>- Not-quite Enterprise AEs</a:t>
            </a:r>
          </a:p>
        </p:txBody>
      </p:sp>
      <p:cxnSp>
        <p:nvCxnSpPr>
          <p:cNvPr id="25" name="Straight Arrow Connector 24"/>
          <p:cNvCxnSpPr>
            <a:stCxn id="22" idx="3"/>
            <a:endCxn id="8" idx="1"/>
          </p:cNvCxnSpPr>
          <p:nvPr/>
        </p:nvCxnSpPr>
        <p:spPr>
          <a:xfrm>
            <a:off x="4799816" y="1590938"/>
            <a:ext cx="1204150" cy="5660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274422" y="3088182"/>
            <a:ext cx="1100909" cy="13639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- Simple Annotation Schema</a:t>
            </a:r>
            <a:endParaRPr lang="en-US" sz="1400" dirty="0"/>
          </a:p>
        </p:txBody>
      </p:sp>
      <p:sp>
        <p:nvSpPr>
          <p:cNvPr id="19" name="Folded Corner 18"/>
          <p:cNvSpPr/>
          <p:nvPr/>
        </p:nvSpPr>
        <p:spPr>
          <a:xfrm>
            <a:off x="228517" y="1300029"/>
            <a:ext cx="1331354" cy="138212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Chex</a:t>
            </a:r>
          </a:p>
          <a:p>
            <a:r>
              <a:rPr lang="en-US" dirty="0"/>
              <a:t> </a:t>
            </a:r>
            <a:r>
              <a:rPr lang="en-US" sz="1400" dirty="0" smtClean="0"/>
              <a:t>- Validation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H="1">
            <a:off x="824877" y="2682154"/>
            <a:ext cx="1125" cy="40602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75331" y="3862835"/>
            <a:ext cx="45268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olded Corner 30"/>
          <p:cNvSpPr/>
          <p:nvPr/>
        </p:nvSpPr>
        <p:spPr>
          <a:xfrm>
            <a:off x="228516" y="4790075"/>
            <a:ext cx="1482519" cy="138212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mtClean="0"/>
              <a:t>ChartReview</a:t>
            </a:r>
            <a:endParaRPr lang="en-US" dirty="0"/>
          </a:p>
          <a:p>
            <a:r>
              <a:rPr lang="en-US" sz="1400" dirty="0" smtClean="0"/>
              <a:t> - Annotation and document classification</a:t>
            </a:r>
          </a:p>
          <a:p>
            <a:endParaRPr lang="en-US" dirty="0"/>
          </a:p>
        </p:txBody>
      </p:sp>
      <p:cxnSp>
        <p:nvCxnSpPr>
          <p:cNvPr id="33" name="Straight Arrow Connector 32"/>
          <p:cNvCxnSpPr>
            <a:stCxn id="15" idx="3"/>
          </p:cNvCxnSpPr>
          <p:nvPr/>
        </p:nvCxnSpPr>
        <p:spPr>
          <a:xfrm>
            <a:off x="824877" y="4452162"/>
            <a:ext cx="1125" cy="3379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211209" y="4782457"/>
            <a:ext cx="1687137" cy="1389743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Any (non-AS)</a:t>
            </a:r>
            <a:br>
              <a:rPr lang="en-US" dirty="0" smtClean="0"/>
            </a:br>
            <a:r>
              <a:rPr lang="en-US" dirty="0" smtClean="0"/>
              <a:t>UIMA AEs</a:t>
            </a:r>
          </a:p>
          <a:p>
            <a:r>
              <a:rPr lang="en-US" dirty="0" smtClean="0"/>
              <a:t>like </a:t>
            </a:r>
            <a:r>
              <a:rPr lang="en-US" dirty="0" err="1" smtClean="0"/>
              <a:t>cTAKES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799816" y="5484575"/>
            <a:ext cx="2411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28016" y="2916867"/>
            <a:ext cx="2971800" cy="580094"/>
          </a:xfrm>
          <a:prstGeom prst="roundRect">
            <a:avLst>
              <a:gd name="adj" fmla="val 829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Sherlock</a:t>
            </a:r>
          </a:p>
          <a:p>
            <a:r>
              <a:rPr lang="en-US" dirty="0" smtClean="0"/>
              <a:t>  - </a:t>
            </a:r>
            <a:r>
              <a:rPr lang="en-US" sz="1400" dirty="0" smtClean="0"/>
              <a:t>Machine Learning Framework</a:t>
            </a:r>
          </a:p>
        </p:txBody>
      </p:sp>
      <p:cxnSp>
        <p:nvCxnSpPr>
          <p:cNvPr id="24" name="Straight Arrow Connector 23"/>
          <p:cNvCxnSpPr>
            <a:stCxn id="23" idx="3"/>
            <a:endCxn id="8" idx="1"/>
          </p:cNvCxnSpPr>
          <p:nvPr/>
        </p:nvCxnSpPr>
        <p:spPr>
          <a:xfrm flipV="1">
            <a:off x="4799816" y="2156989"/>
            <a:ext cx="1204150" cy="10499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8" idx="1"/>
          </p:cNvCxnSpPr>
          <p:nvPr/>
        </p:nvCxnSpPr>
        <p:spPr>
          <a:xfrm flipV="1">
            <a:off x="4791118" y="2156989"/>
            <a:ext cx="1212848" cy="27161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NLP Pipeline – Consuming the Elephant</a:t>
            </a:r>
            <a:endParaRPr lang="en-US" sz="3200" dirty="0"/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830763"/>
          </a:xfrm>
        </p:spPr>
        <p:txBody>
          <a:bodyPr/>
          <a:lstStyle/>
          <a:p>
            <a:r>
              <a:rPr lang="en-US" sz="2400">
                <a:latin typeface="Constantia" charset="0"/>
              </a:rPr>
              <a:t>Assemble data and combine logic from various algorithms to attain a desired result</a:t>
            </a:r>
          </a:p>
        </p:txBody>
      </p:sp>
      <p:pic>
        <p:nvPicPr>
          <p:cNvPr id="30723" name="Content Placeholder 3" descr="empty_docu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17888"/>
            <a:ext cx="121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30723" idx="3"/>
            <a:endCxn id="30725" idx="1"/>
          </p:cNvCxnSpPr>
          <p:nvPr/>
        </p:nvCxnSpPr>
        <p:spPr>
          <a:xfrm>
            <a:off x="1524000" y="3989388"/>
            <a:ext cx="16002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5" name="Content Placeholder 3" descr="empty_docu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417888"/>
            <a:ext cx="121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>
            <a:stCxn id="30725" idx="3"/>
            <a:endCxn id="30727" idx="1"/>
          </p:cNvCxnSpPr>
          <p:nvPr/>
        </p:nvCxnSpPr>
        <p:spPr>
          <a:xfrm>
            <a:off x="4343400" y="3989388"/>
            <a:ext cx="15240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7" name="Content Placeholder 3" descr="empty_docu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417888"/>
            <a:ext cx="12192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867400" y="4560888"/>
            <a:ext cx="1219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67400" y="5170488"/>
            <a:ext cx="1219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0" name="TextBox 10"/>
          <p:cNvSpPr txBox="1">
            <a:spLocks noChangeArrowheads="1"/>
          </p:cNvSpPr>
          <p:nvPr/>
        </p:nvSpPr>
        <p:spPr bwMode="auto">
          <a:xfrm>
            <a:off x="5867400" y="4560888"/>
            <a:ext cx="1219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A1 </a:t>
            </a:r>
            <a:r>
              <a:rPr lang="en-US" sz="1400"/>
              <a:t>Annotations</a:t>
            </a:r>
          </a:p>
        </p:txBody>
      </p:sp>
      <p:sp>
        <p:nvSpPr>
          <p:cNvPr id="30731" name="TextBox 11"/>
          <p:cNvSpPr txBox="1">
            <a:spLocks noChangeArrowheads="1"/>
          </p:cNvSpPr>
          <p:nvPr/>
        </p:nvSpPr>
        <p:spPr bwMode="auto">
          <a:xfrm>
            <a:off x="5867400" y="5170488"/>
            <a:ext cx="1219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A2 </a:t>
            </a:r>
            <a:r>
              <a:rPr lang="en-US" sz="1400"/>
              <a:t>Annotations</a:t>
            </a:r>
          </a:p>
        </p:txBody>
      </p:sp>
      <p:sp>
        <p:nvSpPr>
          <p:cNvPr id="30732" name="TextBox 12"/>
          <p:cNvSpPr txBox="1">
            <a:spLocks noChangeArrowheads="1"/>
          </p:cNvSpPr>
          <p:nvPr/>
        </p:nvSpPr>
        <p:spPr bwMode="auto">
          <a:xfrm>
            <a:off x="1600200" y="42560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Algorithm1</a:t>
            </a:r>
          </a:p>
        </p:txBody>
      </p:sp>
      <p:sp>
        <p:nvSpPr>
          <p:cNvPr id="30733" name="TextBox 13"/>
          <p:cNvSpPr txBox="1">
            <a:spLocks noChangeArrowheads="1"/>
          </p:cNvSpPr>
          <p:nvPr/>
        </p:nvSpPr>
        <p:spPr bwMode="auto">
          <a:xfrm>
            <a:off x="4419600" y="4179888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Algorithm2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086600" y="4027488"/>
            <a:ext cx="4572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5" name="TextBox 15"/>
          <p:cNvSpPr txBox="1">
            <a:spLocks noChangeArrowheads="1"/>
          </p:cNvSpPr>
          <p:nvPr/>
        </p:nvSpPr>
        <p:spPr bwMode="auto">
          <a:xfrm>
            <a:off x="7543800" y="3706813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Continues Till Result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24200" y="4562475"/>
            <a:ext cx="12192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737" name="TextBox 17"/>
          <p:cNvSpPr txBox="1">
            <a:spLocks noChangeArrowheads="1"/>
          </p:cNvSpPr>
          <p:nvPr/>
        </p:nvSpPr>
        <p:spPr bwMode="auto">
          <a:xfrm>
            <a:off x="3124200" y="4562475"/>
            <a:ext cx="121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A1 </a:t>
            </a:r>
            <a:r>
              <a:rPr lang="en-US" sz="1400"/>
              <a:t>Annotations</a:t>
            </a:r>
          </a:p>
        </p:txBody>
      </p:sp>
      <p:sp>
        <p:nvSpPr>
          <p:cNvPr id="19" name="8-Point Star 18"/>
          <p:cNvSpPr/>
          <p:nvPr/>
        </p:nvSpPr>
        <p:spPr>
          <a:xfrm>
            <a:off x="2030413" y="3754438"/>
            <a:ext cx="444500" cy="473075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8-Point Star 19"/>
          <p:cNvSpPr/>
          <p:nvPr/>
        </p:nvSpPr>
        <p:spPr>
          <a:xfrm>
            <a:off x="4841875" y="3754438"/>
            <a:ext cx="444500" cy="473075"/>
          </a:xfrm>
          <a:prstGeom prst="star8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3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JMX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/>
              <a:t>JMX Monitoring provides the missing piece to UIMA AS:</a:t>
            </a:r>
          </a:p>
          <a:p>
            <a:pPr>
              <a:defRPr/>
            </a:pPr>
            <a:r>
              <a:rPr lang="en-US" b="1" dirty="0"/>
              <a:t>Easy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 of performance metrics for running UIMA pipelines</a:t>
            </a:r>
          </a:p>
          <a:p>
            <a:pPr>
              <a:defRPr/>
            </a:pPr>
            <a:r>
              <a:rPr lang="en-US" b="1" dirty="0"/>
              <a:t>Aggregation</a:t>
            </a:r>
            <a:r>
              <a:rPr lang="en-US" dirty="0"/>
              <a:t> of statistics from a distributed system</a:t>
            </a:r>
          </a:p>
          <a:p>
            <a:pPr>
              <a:defRPr/>
            </a:pPr>
            <a:r>
              <a:rPr lang="en-US" b="1" dirty="0"/>
              <a:t>Presentation </a:t>
            </a:r>
            <a:r>
              <a:rPr lang="en-US" dirty="0"/>
              <a:t>of statistics in an easy to interpret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Analytics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432" y="1295400"/>
            <a:ext cx="8760778" cy="4830763"/>
          </a:xfrm>
        </p:spPr>
        <p:txBody>
          <a:bodyPr/>
          <a:lstStyle/>
          <a:p>
            <a:r>
              <a:rPr lang="en-US" sz="2800" dirty="0" smtClean="0"/>
              <a:t>Design Goals</a:t>
            </a:r>
          </a:p>
          <a:p>
            <a:pPr lvl="1"/>
            <a:r>
              <a:rPr lang="en-US" sz="2400" dirty="0" smtClean="0"/>
              <a:t>Gather statistics from various UIMA AS services</a:t>
            </a:r>
          </a:p>
          <a:p>
            <a:pPr lvl="1"/>
            <a:r>
              <a:rPr lang="en-US" sz="2400" dirty="0" smtClean="0"/>
              <a:t>Aggregate the data into meaningful numbers</a:t>
            </a:r>
          </a:p>
          <a:p>
            <a:pPr lvl="1"/>
            <a:r>
              <a:rPr lang="en-US" sz="2400" dirty="0" smtClean="0"/>
              <a:t>Give a both a broad and detailed view of </a:t>
            </a:r>
            <a:br>
              <a:rPr lang="en-US" sz="2400" dirty="0" smtClean="0"/>
            </a:br>
            <a:r>
              <a:rPr lang="en-US" sz="2400" dirty="0" smtClean="0"/>
              <a:t>system performance</a:t>
            </a:r>
          </a:p>
          <a:p>
            <a:pPr lvl="1"/>
            <a:r>
              <a:rPr lang="en-US" sz="2400" dirty="0" smtClean="0"/>
              <a:t>Easy to use</a:t>
            </a:r>
          </a:p>
          <a:p>
            <a:pPr lvl="1"/>
            <a:r>
              <a:rPr lang="en-US" sz="2400" dirty="0" smtClean="0"/>
              <a:t>Persist analytics</a:t>
            </a:r>
          </a:p>
          <a:p>
            <a:pPr lvl="1"/>
            <a:r>
              <a:rPr lang="en-US" sz="2400" dirty="0" smtClean="0"/>
              <a:t>Compare analytics over time [Future work]</a:t>
            </a:r>
          </a:p>
          <a:p>
            <a:pPr lvl="1"/>
            <a:r>
              <a:rPr lang="en-US" sz="2400" dirty="0" smtClean="0"/>
              <a:t>Allocate new resources as bottlenecks occur. [Future work]</a:t>
            </a:r>
            <a:endParaRPr lang="en-US" sz="2400" dirty="0"/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403400-FC14-C247-92F8-F1425C6FA81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JAM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81" y="1021951"/>
            <a:ext cx="6236757" cy="29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JAM</a:t>
            </a:r>
            <a:endParaRPr lang="en-US" dirty="0"/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>
              <a:latin typeface="Constantia" charset="0"/>
            </a:endParaRPr>
          </a:p>
        </p:txBody>
      </p:sp>
      <p:grpSp>
        <p:nvGrpSpPr>
          <p:cNvPr id="17411" name="Group 184"/>
          <p:cNvGrpSpPr>
            <a:grpSpLocks/>
          </p:cNvGrpSpPr>
          <p:nvPr/>
        </p:nvGrpSpPr>
        <p:grpSpPr bwMode="auto">
          <a:xfrm>
            <a:off x="838200" y="1447800"/>
            <a:ext cx="7467600" cy="4800600"/>
            <a:chOff x="762000" y="1066800"/>
            <a:chExt cx="7467600" cy="5257800"/>
          </a:xfrm>
        </p:grpSpPr>
        <p:grpSp>
          <p:nvGrpSpPr>
            <p:cNvPr id="17412" name="Group 110"/>
            <p:cNvGrpSpPr>
              <a:grpSpLocks/>
            </p:cNvGrpSpPr>
            <p:nvPr/>
          </p:nvGrpSpPr>
          <p:grpSpPr bwMode="auto">
            <a:xfrm>
              <a:off x="762000" y="2819400"/>
              <a:ext cx="1219200" cy="1524000"/>
              <a:chOff x="685800" y="2514600"/>
              <a:chExt cx="1219200" cy="1524000"/>
            </a:xfrm>
          </p:grpSpPr>
          <p:sp>
            <p:nvSpPr>
              <p:cNvPr id="37" name="Flowchart: Magnetic Disk 3"/>
              <p:cNvSpPr/>
              <p:nvPr/>
            </p:nvSpPr>
            <p:spPr>
              <a:xfrm>
                <a:off x="685800" y="2514600"/>
                <a:ext cx="1219200" cy="1524000"/>
              </a:xfrm>
              <a:prstGeom prst="flowChartMagneticDisk">
                <a:avLst/>
              </a:prstGeom>
              <a:solidFill>
                <a:schemeClr val="bg2"/>
              </a:solidFill>
              <a:ln>
                <a:solidFill>
                  <a:schemeClr val="accent3"/>
                </a:soli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59" name="TextBox 11"/>
              <p:cNvSpPr txBox="1">
                <a:spLocks noChangeArrowheads="1"/>
              </p:cNvSpPr>
              <p:nvPr/>
            </p:nvSpPr>
            <p:spPr bwMode="auto">
              <a:xfrm>
                <a:off x="685800" y="3097895"/>
                <a:ext cx="121920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Performance Metrics </a:t>
                </a:r>
              </a:p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DB</a:t>
                </a:r>
              </a:p>
            </p:txBody>
          </p:sp>
        </p:grpSp>
        <p:grpSp>
          <p:nvGrpSpPr>
            <p:cNvPr id="17413" name="Group 16"/>
            <p:cNvGrpSpPr>
              <a:grpSpLocks/>
            </p:cNvGrpSpPr>
            <p:nvPr/>
          </p:nvGrpSpPr>
          <p:grpSpPr bwMode="auto">
            <a:xfrm>
              <a:off x="2667000" y="1901372"/>
              <a:ext cx="2895600" cy="2594428"/>
              <a:chOff x="2209800" y="224972"/>
              <a:chExt cx="2895600" cy="2594428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209800" y="224972"/>
                <a:ext cx="2895600" cy="259442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dirty="0">
                  <a:solidFill>
                    <a:schemeClr val="tx1"/>
                  </a:solidFill>
                  <a:latin typeface="+mj-lt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endParaRPr lang="en-US" sz="10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55" name="TextBox 14"/>
              <p:cNvSpPr txBox="1">
                <a:spLocks noChangeArrowheads="1"/>
              </p:cNvSpPr>
              <p:nvPr/>
            </p:nvSpPr>
            <p:spPr bwMode="auto">
              <a:xfrm>
                <a:off x="2209800" y="391885"/>
                <a:ext cx="2895600" cy="2275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JAM Server</a:t>
                </a:r>
              </a:p>
              <a:p>
                <a:pPr algn="ctr" eaLnBrk="1" hangingPunct="1"/>
                <a:endParaRPr lang="en-US" sz="1000" b="1">
                  <a:latin typeface="Times New Roman" charset="0"/>
                  <a:cs typeface="Times New Roman" charset="0"/>
                </a:endParaRPr>
              </a:p>
              <a:p>
                <a:pPr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Statistics: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Aggregate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Individual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Real Time Gathering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Can Gather Over a Port Range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Compare Over Time (Future)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Standard WAR (Tomcat, Jetty, JBOSS, etc.)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 Web User Interface</a:t>
                </a:r>
              </a:p>
              <a:p>
                <a:pPr algn="ctr" eaLnBrk="1" hangingPunct="1"/>
                <a:endParaRPr lang="en-US" sz="1200">
                  <a:latin typeface="Times New Roman" charset="0"/>
                  <a:cs typeface="Times New Roman" charset="0"/>
                </a:endParaRPr>
              </a:p>
              <a:p>
                <a:pPr algn="ctr" eaLnBrk="1" hangingPunct="1"/>
                <a:endParaRPr lang="en-US">
                  <a:latin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17414" name="Group 105"/>
            <p:cNvGrpSpPr>
              <a:grpSpLocks/>
            </p:cNvGrpSpPr>
            <p:nvPr/>
          </p:nvGrpSpPr>
          <p:grpSpPr bwMode="auto">
            <a:xfrm>
              <a:off x="6477000" y="1752600"/>
              <a:ext cx="1752600" cy="1752600"/>
              <a:chOff x="6400800" y="1447800"/>
              <a:chExt cx="1752600" cy="1752600"/>
            </a:xfrm>
          </p:grpSpPr>
          <p:grpSp>
            <p:nvGrpSpPr>
              <p:cNvPr id="17443" name="Group 104"/>
              <p:cNvGrpSpPr>
                <a:grpSpLocks/>
              </p:cNvGrpSpPr>
              <p:nvPr/>
            </p:nvGrpSpPr>
            <p:grpSpPr bwMode="auto">
              <a:xfrm>
                <a:off x="6400800" y="1447800"/>
                <a:ext cx="1752600" cy="1752600"/>
                <a:chOff x="6400800" y="1447800"/>
                <a:chExt cx="1752600" cy="17526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400800" y="1447800"/>
                  <a:ext cx="1752600" cy="1752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451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6400800" y="1557339"/>
                  <a:ext cx="1752600" cy="500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400" b="1">
                      <a:latin typeface="Times New Roman" charset="0"/>
                      <a:cs typeface="Times New Roman" charset="0"/>
                    </a:rPr>
                    <a:t>UIMA AS</a:t>
                  </a:r>
                </a:p>
                <a:p>
                  <a:pPr algn="ctr" eaLnBrk="1" hangingPunct="1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Server 1</a:t>
                  </a:r>
                </a:p>
              </p:txBody>
            </p:sp>
          </p:grpSp>
          <p:sp>
            <p:nvSpPr>
              <p:cNvPr id="31" name="Oval 30"/>
              <p:cNvSpPr/>
              <p:nvPr/>
            </p:nvSpPr>
            <p:spPr>
              <a:xfrm>
                <a:off x="6629400" y="2209800"/>
                <a:ext cx="1295400" cy="6096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47" name="TextBox 23"/>
              <p:cNvSpPr txBox="1">
                <a:spLocks noChangeArrowheads="1"/>
              </p:cNvSpPr>
              <p:nvPr/>
            </p:nvSpPr>
            <p:spPr bwMode="auto">
              <a:xfrm>
                <a:off x="6629400" y="2264229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1                  </a:t>
                </a:r>
              </a:p>
            </p:txBody>
          </p:sp>
        </p:grpSp>
        <p:cxnSp>
          <p:nvCxnSpPr>
            <p:cNvPr id="8" name="Straight Arrow Connector 7"/>
            <p:cNvCxnSpPr>
              <a:endCxn id="17455" idx="1"/>
            </p:cNvCxnSpPr>
            <p:nvPr/>
          </p:nvCxnSpPr>
          <p:spPr>
            <a:xfrm flipV="1">
              <a:off x="1981200" y="3205389"/>
              <a:ext cx="685800" cy="3755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6" name="Group 107"/>
            <p:cNvGrpSpPr>
              <a:grpSpLocks/>
            </p:cNvGrpSpPr>
            <p:nvPr/>
          </p:nvGrpSpPr>
          <p:grpSpPr bwMode="auto">
            <a:xfrm>
              <a:off x="4114800" y="1066800"/>
              <a:ext cx="3200400" cy="751114"/>
              <a:chOff x="4038600" y="762000"/>
              <a:chExt cx="3200400" cy="751114"/>
            </a:xfrm>
          </p:grpSpPr>
          <p:grpSp>
            <p:nvGrpSpPr>
              <p:cNvPr id="17438" name="Group 106"/>
              <p:cNvGrpSpPr>
                <a:grpSpLocks/>
              </p:cNvGrpSpPr>
              <p:nvPr/>
            </p:nvGrpSpPr>
            <p:grpSpPr bwMode="auto">
              <a:xfrm>
                <a:off x="4038600" y="990600"/>
                <a:ext cx="3200400" cy="522514"/>
                <a:chOff x="4038600" y="990600"/>
                <a:chExt cx="3200400" cy="522514"/>
              </a:xfrm>
            </p:grpSpPr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4038600" y="1012371"/>
                  <a:ext cx="0" cy="5007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038600" y="989769"/>
                  <a:ext cx="3200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7239000" y="989769"/>
                  <a:ext cx="0" cy="4572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39" name="TextBox 74"/>
              <p:cNvSpPr txBox="1">
                <a:spLocks noChangeArrowheads="1"/>
              </p:cNvSpPr>
              <p:nvPr/>
            </p:nvSpPr>
            <p:spPr bwMode="auto">
              <a:xfrm>
                <a:off x="4114800" y="762000"/>
                <a:ext cx="30480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</a:t>
                </a:r>
              </a:p>
            </p:txBody>
          </p:sp>
        </p:grpSp>
        <p:grpSp>
          <p:nvGrpSpPr>
            <p:cNvPr id="17417" name="Group 128"/>
            <p:cNvGrpSpPr>
              <a:grpSpLocks/>
            </p:cNvGrpSpPr>
            <p:nvPr/>
          </p:nvGrpSpPr>
          <p:grpSpPr bwMode="auto">
            <a:xfrm>
              <a:off x="6477000" y="4191000"/>
              <a:ext cx="1752600" cy="2133600"/>
              <a:chOff x="6400800" y="3886200"/>
              <a:chExt cx="1752600" cy="21336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400800" y="3886200"/>
                <a:ext cx="1752600" cy="2133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29" name="TextBox 19"/>
              <p:cNvSpPr txBox="1">
                <a:spLocks noChangeArrowheads="1"/>
              </p:cNvSpPr>
              <p:nvPr/>
            </p:nvSpPr>
            <p:spPr bwMode="auto">
              <a:xfrm>
                <a:off x="6400800" y="3965477"/>
                <a:ext cx="1752600" cy="530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UIMA AS</a:t>
                </a:r>
              </a:p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Server 2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629400" y="5181600"/>
                <a:ext cx="1295400" cy="4572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33" name="TextBox 35"/>
              <p:cNvSpPr txBox="1">
                <a:spLocks noChangeArrowheads="1"/>
              </p:cNvSpPr>
              <p:nvPr/>
            </p:nvSpPr>
            <p:spPr bwMode="auto">
              <a:xfrm>
                <a:off x="6629400" y="5300990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2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629400" y="4572000"/>
                <a:ext cx="1295400" cy="4572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37" name="TextBox 103"/>
              <p:cNvSpPr txBox="1">
                <a:spLocks noChangeArrowheads="1"/>
              </p:cNvSpPr>
              <p:nvPr/>
            </p:nvSpPr>
            <p:spPr bwMode="auto">
              <a:xfrm>
                <a:off x="6629400" y="4691390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1</a:t>
                </a:r>
              </a:p>
            </p:txBody>
          </p:sp>
        </p:grpSp>
        <p:grpSp>
          <p:nvGrpSpPr>
            <p:cNvPr id="17418" name="Group 109"/>
            <p:cNvGrpSpPr>
              <a:grpSpLocks/>
            </p:cNvGrpSpPr>
            <p:nvPr/>
          </p:nvGrpSpPr>
          <p:grpSpPr bwMode="auto">
            <a:xfrm>
              <a:off x="3962400" y="4495800"/>
              <a:ext cx="2743200" cy="1267599"/>
              <a:chOff x="3886200" y="4191000"/>
              <a:chExt cx="2743200" cy="1267599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3886200" y="4190698"/>
                <a:ext cx="0" cy="1218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886200" y="5409520"/>
                <a:ext cx="27432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5" name="TextBox 90"/>
              <p:cNvSpPr txBox="1">
                <a:spLocks noChangeArrowheads="1"/>
              </p:cNvSpPr>
              <p:nvPr/>
            </p:nvSpPr>
            <p:spPr bwMode="auto">
              <a:xfrm>
                <a:off x="3886200" y="5181600"/>
                <a:ext cx="26670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 2</a:t>
                </a:r>
              </a:p>
            </p:txBody>
          </p:sp>
        </p:grpSp>
        <p:grpSp>
          <p:nvGrpSpPr>
            <p:cNvPr id="17419" name="Group 108"/>
            <p:cNvGrpSpPr>
              <a:grpSpLocks/>
            </p:cNvGrpSpPr>
            <p:nvPr/>
          </p:nvGrpSpPr>
          <p:grpSpPr bwMode="auto">
            <a:xfrm>
              <a:off x="4267200" y="4495800"/>
              <a:ext cx="2438400" cy="657999"/>
              <a:chOff x="4191000" y="4191000"/>
              <a:chExt cx="2438400" cy="657999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4191000" y="4190698"/>
                <a:ext cx="0" cy="6102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4191000" y="4800978"/>
                <a:ext cx="2438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2" name="TextBox 93"/>
              <p:cNvSpPr txBox="1">
                <a:spLocks noChangeArrowheads="1"/>
              </p:cNvSpPr>
              <p:nvPr/>
            </p:nvSpPr>
            <p:spPr bwMode="auto">
              <a:xfrm>
                <a:off x="4191000" y="4572000"/>
                <a:ext cx="2209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9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View</a:t>
            </a:r>
            <a:endParaRPr lang="en-US" dirty="0"/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F11721-B7A3-D24C-BAF1-2914B45BBCCD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24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76" y="1117141"/>
            <a:ext cx="5888411" cy="51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Details Screen</a:t>
            </a:r>
            <a:endParaRPr lang="en-US" dirty="0"/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32B6AA-44FC-DB48-8DF9-84D48C0EA4B5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25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95" y="1210640"/>
            <a:ext cx="7203578" cy="49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57A269-018D-FB40-A6EC-D77F25861D1E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26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0" y="1551281"/>
            <a:ext cx="8768155" cy="4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View Details</a:t>
            </a:r>
            <a:endParaRPr lang="en-US" dirty="0"/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F11721-B7A3-D24C-BAF1-2914B45BBCCD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27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9" y="2362757"/>
            <a:ext cx="8480913" cy="23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877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4547"/>
            <a:ext cx="7772400" cy="1362727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Chex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Validation and Classification Made Easy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4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Chex is a web application that allows for annotators to validate information.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Information is stored in the SIMAN format.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Reporting on validation status is built </a:t>
            </a:r>
            <a:r>
              <a:rPr lang="en-US" dirty="0" smtClean="0"/>
              <a:t>in.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Reads from project specific databases, not one single unified database.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Supports all major databases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Validation information can be read from SIMAN and added into a UIMA pipeline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089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29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Rapid NLP Development</a:t>
            </a:r>
          </a:p>
          <a:p>
            <a:r>
              <a:rPr lang="en-US" dirty="0" smtClean="0"/>
              <a:t>Scalable Architecture</a:t>
            </a:r>
          </a:p>
          <a:p>
            <a:r>
              <a:rPr lang="en-US" dirty="0" smtClean="0"/>
              <a:t>Analysis code reuse – ours and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30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Validation Tasks</a:t>
            </a:r>
            <a:endParaRPr lang="en-US" dirty="0"/>
          </a:p>
        </p:txBody>
      </p:sp>
      <p:pic>
        <p:nvPicPr>
          <p:cNvPr id="2" name="Picture 1" descr="choose-valid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5" y="962374"/>
            <a:ext cx="7795776" cy="53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31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Instance View</a:t>
            </a:r>
            <a:endParaRPr lang="en-US" dirty="0"/>
          </a:p>
        </p:txBody>
      </p:sp>
      <p:pic>
        <p:nvPicPr>
          <p:cNvPr id="2" name="Picture 1" descr="valid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23" y="970979"/>
            <a:ext cx="7787078" cy="53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View</a:t>
            </a:r>
            <a:endParaRPr lang="en-US" dirty="0"/>
          </a:p>
        </p:txBody>
      </p:sp>
      <p:pic>
        <p:nvPicPr>
          <p:cNvPr id="4" name="Picture 3" descr="document-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962803"/>
            <a:ext cx="7769682" cy="54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1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Picture 3" descr="re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7" y="984582"/>
            <a:ext cx="7760984" cy="53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4" name="Picture 3" descr="repor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95" y="955196"/>
            <a:ext cx="7656605" cy="53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35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Corpus Summary</a:t>
            </a:r>
            <a:endParaRPr lang="en-US" dirty="0"/>
          </a:p>
        </p:txBody>
      </p:sp>
      <p:pic>
        <p:nvPicPr>
          <p:cNvPr id="2" name="Picture 1" descr="reports-corpus-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6" y="989780"/>
            <a:ext cx="7760985" cy="53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7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36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Validation Summary</a:t>
            </a:r>
            <a:endParaRPr lang="en-US" dirty="0"/>
          </a:p>
        </p:txBody>
      </p:sp>
      <p:pic>
        <p:nvPicPr>
          <p:cNvPr id="3" name="Picture 2" descr="report-validation-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9" y="988491"/>
            <a:ext cx="7578321" cy="53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Sherlock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02" y="736372"/>
            <a:ext cx="4706572" cy="3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ML frameworks available</a:t>
            </a:r>
          </a:p>
          <a:p>
            <a:pPr lvl="1"/>
            <a:r>
              <a:rPr lang="en-US" dirty="0" smtClean="0"/>
              <a:t>MALLET, R, </a:t>
            </a:r>
            <a:r>
              <a:rPr lang="en-US" dirty="0" err="1" smtClean="0"/>
              <a:t>Weka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Every framework has a different</a:t>
            </a:r>
          </a:p>
          <a:p>
            <a:pPr lvl="1"/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API</a:t>
            </a:r>
          </a:p>
          <a:p>
            <a:r>
              <a:rPr lang="en-US" dirty="0" smtClean="0"/>
              <a:t>Framework differences complicate reuse, flexibility and inhibit rapid development</a:t>
            </a:r>
          </a:p>
        </p:txBody>
      </p:sp>
    </p:spTree>
    <p:extLst>
      <p:ext uri="{BB962C8B-B14F-4D97-AF65-F5344CB8AC3E}">
        <p14:creationId xmlns:p14="http://schemas.microsoft.com/office/powerpoint/2010/main" val="2127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ML Framework Agnostic</a:t>
            </a:r>
          </a:p>
          <a:p>
            <a:r>
              <a:rPr lang="en-US" dirty="0" smtClean="0"/>
              <a:t>Reusable modules 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eature Vectors</a:t>
            </a:r>
          </a:p>
          <a:p>
            <a:pPr lvl="1"/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Training</a:t>
            </a:r>
          </a:p>
          <a:p>
            <a:r>
              <a:rPr lang="en-US" dirty="0" smtClean="0"/>
              <a:t>Easy Integration with UIMA-AS/Leo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40" y="1240772"/>
            <a:ext cx="3453953" cy="20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UIMA</a:t>
            </a:r>
            <a:endParaRPr 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nstantia" charset="0"/>
              </a:rPr>
              <a:t>Reusable logic modules (Annotation </a:t>
            </a:r>
            <a:r>
              <a:rPr lang="en-US" sz="2400" dirty="0" smtClean="0">
                <a:latin typeface="Constantia" charset="0"/>
              </a:rPr>
              <a:t>Engine or AE)</a:t>
            </a:r>
            <a:endParaRPr lang="en-US" sz="2400" dirty="0">
              <a:latin typeface="Constantia" charset="0"/>
            </a:endParaRPr>
          </a:p>
          <a:p>
            <a:r>
              <a:rPr lang="en-US" sz="2400" dirty="0" smtClean="0">
                <a:latin typeface="Constantia" charset="0"/>
              </a:rPr>
              <a:t>Easily convert modules </a:t>
            </a:r>
            <a:r>
              <a:rPr lang="en-US" sz="2400" dirty="0">
                <a:latin typeface="Constantia" charset="0"/>
              </a:rPr>
              <a:t>to UIMA Annotation </a:t>
            </a:r>
            <a:r>
              <a:rPr lang="en-US" sz="2400" dirty="0" smtClean="0">
                <a:latin typeface="Constantia" charset="0"/>
              </a:rPr>
              <a:t>Engine</a:t>
            </a:r>
          </a:p>
          <a:p>
            <a:r>
              <a:rPr lang="en-US" sz="2400" dirty="0" smtClean="0">
                <a:latin typeface="Constantia" charset="0"/>
              </a:rPr>
              <a:t>Form organized pipelines of modules (Aggregate AE)</a:t>
            </a:r>
            <a:endParaRPr lang="en-US" sz="2400" dirty="0">
              <a:latin typeface="Constantia" charset="0"/>
            </a:endParaRPr>
          </a:p>
          <a:p>
            <a:r>
              <a:rPr lang="en-US" sz="2400" dirty="0">
                <a:latin typeface="Constantia" charset="0"/>
              </a:rPr>
              <a:t>Common infrastructure</a:t>
            </a:r>
          </a:p>
          <a:p>
            <a:pPr lvl="1"/>
            <a:r>
              <a:rPr lang="en-US" sz="2400" dirty="0">
                <a:latin typeface="Constantia" charset="0"/>
              </a:rPr>
              <a:t>Serialization and Transport of Data</a:t>
            </a:r>
          </a:p>
          <a:p>
            <a:pPr lvl="1"/>
            <a:r>
              <a:rPr lang="en-US" sz="2400" dirty="0">
                <a:latin typeface="Constantia" charset="0"/>
              </a:rPr>
              <a:t>Metadata Storage and Indexing</a:t>
            </a:r>
          </a:p>
          <a:p>
            <a:r>
              <a:rPr lang="en-US" sz="2400" dirty="0">
                <a:latin typeface="Constantia" charset="0"/>
              </a:rPr>
              <a:t>Community </a:t>
            </a:r>
            <a:r>
              <a:rPr lang="en-US" sz="2400" dirty="0" smtClean="0">
                <a:latin typeface="Constantia" charset="0"/>
              </a:rPr>
              <a:t>support</a:t>
            </a:r>
          </a:p>
          <a:p>
            <a:r>
              <a:rPr lang="en-US" sz="2400" dirty="0" smtClean="0">
                <a:latin typeface="Constantia" charset="0"/>
              </a:rPr>
              <a:t>Asynchronous Scale Out (UIMA-AS)</a:t>
            </a:r>
          </a:p>
        </p:txBody>
      </p:sp>
      <p:pic>
        <p:nvPicPr>
          <p:cNvPr id="31747" name="Picture 3" descr="stk19928boj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048000"/>
            <a:ext cx="209904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2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Sherlock’s Tool Arsenal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SherlockTrainer</a:t>
            </a:r>
            <a:endParaRPr lang="en-US" dirty="0" smtClean="0"/>
          </a:p>
          <a:p>
            <a:pPr lvl="1"/>
            <a:r>
              <a:rPr lang="en-US" dirty="0" smtClean="0"/>
              <a:t>Train, Test, and Cross Validate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VectorTranslator</a:t>
            </a:r>
            <a:r>
              <a:rPr lang="en-US" dirty="0" smtClean="0"/>
              <a:t> and List of </a:t>
            </a:r>
            <a:r>
              <a:rPr lang="en-US" dirty="0" err="1" smtClean="0"/>
              <a:t>FeatureVectors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PredictionMap</a:t>
            </a:r>
            <a:endParaRPr lang="en-US" dirty="0" smtClean="0"/>
          </a:p>
          <a:p>
            <a:pPr lvl="1"/>
            <a:r>
              <a:rPr lang="en-US" dirty="0" smtClean="0"/>
              <a:t>Maps input from human classified data to ML labels</a:t>
            </a:r>
          </a:p>
          <a:p>
            <a:pPr lvl="1"/>
            <a:r>
              <a:rPr lang="en-US" dirty="0" smtClean="0"/>
              <a:t>Uses JSON formatted string to define mapping</a:t>
            </a:r>
          </a:p>
          <a:p>
            <a:r>
              <a:rPr lang="en-US" dirty="0" err="1" smtClean="0"/>
              <a:t>SherlockVector</a:t>
            </a:r>
            <a:endParaRPr lang="en-US" dirty="0" smtClean="0"/>
          </a:p>
          <a:p>
            <a:pPr lvl="1"/>
            <a:r>
              <a:rPr lang="en-US" dirty="0" smtClean="0"/>
              <a:t>Stores a prediction string, keys, and values for a specific feature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52" y="1158225"/>
            <a:ext cx="1664497" cy="1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 In Action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6620322" y="3031191"/>
            <a:ext cx="2299229" cy="1583573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MALLET, R, </a:t>
            </a:r>
            <a:r>
              <a:rPr lang="en-US" dirty="0" err="1" smtClean="0"/>
              <a:t>Weka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0045" y="1804693"/>
            <a:ext cx="2997209" cy="868540"/>
            <a:chOff x="2958890" y="2931323"/>
            <a:chExt cx="3080238" cy="951562"/>
          </a:xfrm>
        </p:grpSpPr>
        <p:sp>
          <p:nvSpPr>
            <p:cNvPr id="5" name="Rectangle 4"/>
            <p:cNvSpPr/>
            <p:nvPr/>
          </p:nvSpPr>
          <p:spPr>
            <a:xfrm>
              <a:off x="2958890" y="2931323"/>
              <a:ext cx="3080238" cy="9515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Training Pipeline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43742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53800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3858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1161" y="2999748"/>
              <a:ext cx="1313846" cy="671476"/>
            </a:xfrm>
            <a:prstGeom prst="round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MyFeatureVector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extends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BaseFeatureVectorAnnotator</a:t>
              </a:r>
              <a:endParaRPr lang="en-US" sz="8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2" name="Snip Same Side Corner Rectangle 11"/>
          <p:cNvSpPr/>
          <p:nvPr/>
        </p:nvSpPr>
        <p:spPr>
          <a:xfrm>
            <a:off x="3954736" y="1881736"/>
            <a:ext cx="1408737" cy="723204"/>
          </a:xfrm>
          <a:prstGeom prst="snip2SameRect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rgbClr val="000000"/>
                </a:solidFill>
                <a:latin typeface="Courier"/>
                <a:cs typeface="Courier"/>
              </a:rPr>
              <a:t>MyLearningListener</a:t>
            </a:r>
            <a:endParaRPr lang="en-US" sz="8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Courier"/>
                <a:cs typeface="Courier"/>
              </a:rPr>
              <a:t>e</a:t>
            </a:r>
            <a:r>
              <a:rPr lang="en-US" sz="800" b="1" dirty="0" smtClean="0">
                <a:solidFill>
                  <a:srgbClr val="000000"/>
                </a:solidFill>
                <a:latin typeface="Courier"/>
                <a:cs typeface="Courier"/>
              </a:rPr>
              <a:t>xtends</a:t>
            </a:r>
          </a:p>
          <a:p>
            <a:pPr algn="ctr"/>
            <a:r>
              <a:rPr lang="en-US" sz="800" dirty="0" smtClean="0">
                <a:solidFill>
                  <a:srgbClr val="000000"/>
                </a:solidFill>
                <a:latin typeface="Courier"/>
                <a:cs typeface="Courier"/>
              </a:rPr>
              <a:t>Learning Listener</a:t>
            </a:r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88239" y="3423809"/>
            <a:ext cx="1328446" cy="1006931"/>
            <a:chOff x="4810135" y="1683394"/>
            <a:chExt cx="1328446" cy="1006931"/>
          </a:xfrm>
        </p:grpSpPr>
        <p:sp>
          <p:nvSpPr>
            <p:cNvPr id="13" name="Rounded Rectangle 12"/>
            <p:cNvSpPr/>
            <p:nvPr/>
          </p:nvSpPr>
          <p:spPr>
            <a:xfrm>
              <a:off x="4810135" y="1683394"/>
              <a:ext cx="1291949" cy="8060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err="1" smtClean="0"/>
                <a:t>VectorTranslator</a:t>
              </a:r>
              <a:r>
                <a:rPr lang="en-US" sz="900" b="1" dirty="0" smtClean="0"/>
                <a:t>*</a:t>
              </a:r>
              <a:endParaRPr lang="en-US" sz="9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1231" y="2474881"/>
              <a:ext cx="12773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*ML Framework Specific</a:t>
              </a:r>
              <a:endParaRPr lang="en-US" sz="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200" y="4574603"/>
            <a:ext cx="4202175" cy="868540"/>
            <a:chOff x="556866" y="3546912"/>
            <a:chExt cx="4202175" cy="868540"/>
          </a:xfrm>
        </p:grpSpPr>
        <p:sp>
          <p:nvSpPr>
            <p:cNvPr id="16" name="Rectangle 15"/>
            <p:cNvSpPr/>
            <p:nvPr/>
          </p:nvSpPr>
          <p:spPr>
            <a:xfrm>
              <a:off x="556866" y="3546912"/>
              <a:ext cx="4202175" cy="8685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Prediction Pipeline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9432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35741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632050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145140" y="3609367"/>
              <a:ext cx="1278431" cy="612891"/>
            </a:xfrm>
            <a:prstGeom prst="round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MyFeatureVector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extends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BaseFeatureVectorAnnotator</a:t>
              </a:r>
              <a:endParaRPr lang="en-US" sz="8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25485" y="3609367"/>
              <a:ext cx="1160564" cy="6128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LearningAnnotator</a:t>
              </a:r>
              <a:endParaRPr lang="en-US" sz="800" dirty="0"/>
            </a:p>
          </p:txBody>
        </p:sp>
      </p:grpSp>
      <p:cxnSp>
        <p:nvCxnSpPr>
          <p:cNvPr id="25" name="Straight Arrow Connector 24"/>
          <p:cNvCxnSpPr>
            <a:stCxn id="5" idx="3"/>
            <a:endCxn id="12" idx="2"/>
          </p:cNvCxnSpPr>
          <p:nvPr/>
        </p:nvCxnSpPr>
        <p:spPr>
          <a:xfrm>
            <a:off x="3487254" y="2238963"/>
            <a:ext cx="467482" cy="437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Preparation 27"/>
          <p:cNvSpPr/>
          <p:nvPr/>
        </p:nvSpPr>
        <p:spPr>
          <a:xfrm>
            <a:off x="5868509" y="1881736"/>
            <a:ext cx="1094869" cy="723204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 smtClean="0"/>
              <a:t>SherlockTrainer</a:t>
            </a:r>
            <a:endParaRPr lang="en-US" sz="800" b="1" dirty="0"/>
          </a:p>
        </p:txBody>
      </p:sp>
      <p:cxnSp>
        <p:nvCxnSpPr>
          <p:cNvPr id="37" name="Straight Arrow Connector 36"/>
          <p:cNvCxnSpPr>
            <a:stCxn id="12" idx="0"/>
            <a:endCxn id="28" idx="1"/>
          </p:cNvCxnSpPr>
          <p:nvPr/>
        </p:nvCxnSpPr>
        <p:spPr>
          <a:xfrm>
            <a:off x="5363473" y="2243338"/>
            <a:ext cx="505036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28" idx="2"/>
            <a:endCxn id="13" idx="0"/>
          </p:cNvCxnSpPr>
          <p:nvPr/>
        </p:nvCxnSpPr>
        <p:spPr>
          <a:xfrm rot="5400000">
            <a:off x="5515645" y="2523509"/>
            <a:ext cx="818869" cy="981730"/>
          </a:xfrm>
          <a:prstGeom prst="bentConnector3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3" idx="1"/>
            <a:endCxn id="21" idx="0"/>
          </p:cNvCxnSpPr>
          <p:nvPr/>
        </p:nvCxnSpPr>
        <p:spPr>
          <a:xfrm rot="10800000" flipV="1">
            <a:off x="4006101" y="3826852"/>
            <a:ext cx="782138" cy="810206"/>
          </a:xfrm>
          <a:prstGeom prst="bentConnector2">
            <a:avLst/>
          </a:prstGeom>
          <a:ln w="12700" cmpd="sng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" idx="2"/>
            <a:endCxn id="13" idx="3"/>
          </p:cNvCxnSpPr>
          <p:nvPr/>
        </p:nvCxnSpPr>
        <p:spPr>
          <a:xfrm flipH="1">
            <a:off x="6080188" y="3822978"/>
            <a:ext cx="547266" cy="3874"/>
          </a:xfrm>
          <a:prstGeom prst="straightConnector1">
            <a:avLst/>
          </a:prstGeom>
          <a:ln w="12700" cmpd="sng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80" y="447010"/>
            <a:ext cx="1662458" cy="14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37221"/>
            <a:ext cx="7772400" cy="869950"/>
          </a:xfrm>
        </p:spPr>
        <p:txBody>
          <a:bodyPr/>
          <a:lstStyle/>
          <a:p>
            <a:r>
              <a:rPr lang="en-US" dirty="0" err="1" smtClean="0"/>
              <a:t>ChartReview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27" y="575246"/>
            <a:ext cx="6044047" cy="34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not Push</a:t>
            </a:r>
            <a:endParaRPr lang="en-US" dirty="0"/>
          </a:p>
        </p:txBody>
      </p:sp>
      <p:pic>
        <p:nvPicPr>
          <p:cNvPr id="4" name="Content Placeholder 3" descr="Macintosh HD:Users:bradadams:Desktop:Screen Shot 2014-10-30 at 3.02.45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9" y="1911927"/>
            <a:ext cx="6373091" cy="434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27" y="1329459"/>
            <a:ext cx="1915065" cy="18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37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49259"/>
            <a:ext cx="8229600" cy="639762"/>
          </a:xfrm>
        </p:spPr>
        <p:txBody>
          <a:bodyPr/>
          <a:lstStyle/>
          <a:p>
            <a:r>
              <a:rPr lang="en-US" smtClean="0"/>
              <a:t>Patient Focused Annotation</a:t>
            </a:r>
            <a:endParaRPr lang="en-US" dirty="0"/>
          </a:p>
        </p:txBody>
      </p:sp>
      <p:pic>
        <p:nvPicPr>
          <p:cNvPr id="4" name="Content Placeholder 3" descr="Macintosh HD:Users:bradadams:Desktop:Screen Shot 2014-10-24 at 12.27.23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17" y="1025236"/>
            <a:ext cx="6317673" cy="5278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471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2287" y="4961466"/>
            <a:ext cx="5486400" cy="566738"/>
          </a:xfrm>
        </p:spPr>
        <p:txBody>
          <a:bodyPr/>
          <a:lstStyle/>
          <a:p>
            <a:r>
              <a:rPr lang="en-US" sz="2800" dirty="0" smtClean="0"/>
              <a:t>Questions?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21" y="880533"/>
            <a:ext cx="4080933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68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311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Scalability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infrastructure</a:t>
            </a:r>
          </a:p>
          <a:p>
            <a:pPr lvl="1"/>
            <a:r>
              <a:rPr lang="en-US" dirty="0"/>
              <a:t>Input / Output</a:t>
            </a:r>
          </a:p>
          <a:p>
            <a:pPr lvl="1"/>
            <a:r>
              <a:rPr lang="en-US" dirty="0"/>
              <a:t>Serialization and Transport of Data</a:t>
            </a:r>
          </a:p>
          <a:p>
            <a:pPr lvl="1"/>
            <a:r>
              <a:rPr lang="en-US" dirty="0"/>
              <a:t>Metadata Storage and Indexing</a:t>
            </a:r>
          </a:p>
          <a:p>
            <a:r>
              <a:rPr lang="en-US" dirty="0"/>
              <a:t>Reusable logic </a:t>
            </a:r>
            <a:r>
              <a:rPr lang="en-US" dirty="0" smtClean="0"/>
              <a:t>modules</a:t>
            </a:r>
            <a:endParaRPr lang="en-US" dirty="0"/>
          </a:p>
          <a:p>
            <a:r>
              <a:rPr lang="en-US" dirty="0"/>
              <a:t>Logic from other platforms can be easily incorporated</a:t>
            </a:r>
          </a:p>
          <a:p>
            <a:r>
              <a:rPr lang="en-US" dirty="0"/>
              <a:t>Community </a:t>
            </a:r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0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of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Scaling Up</a:t>
            </a:r>
          </a:p>
          <a:p>
            <a:pPr lvl="1"/>
            <a:r>
              <a:rPr lang="en-US" dirty="0" smtClean="0"/>
              <a:t>Adding resources on the same server</a:t>
            </a:r>
          </a:p>
          <a:p>
            <a:pPr lvl="1"/>
            <a:r>
              <a:rPr lang="en-US" dirty="0" smtClean="0"/>
              <a:t>More threads per process</a:t>
            </a:r>
          </a:p>
          <a:p>
            <a:pPr lvl="1"/>
            <a:r>
              <a:rPr lang="en-US" dirty="0" smtClean="0"/>
              <a:t>More processes for the service</a:t>
            </a:r>
          </a:p>
          <a:p>
            <a:r>
              <a:rPr lang="en-US" dirty="0" smtClean="0"/>
              <a:t>Scaling Out</a:t>
            </a:r>
          </a:p>
          <a:p>
            <a:pPr lvl="1"/>
            <a:r>
              <a:rPr lang="en-US" dirty="0" smtClean="0"/>
              <a:t>Adding resources on multiple servers</a:t>
            </a:r>
            <a:endParaRPr lang="en-US" dirty="0"/>
          </a:p>
          <a:p>
            <a:r>
              <a:rPr lang="en-US" dirty="0" smtClean="0"/>
              <a:t>UIMA-AS supports Both</a:t>
            </a:r>
          </a:p>
          <a:p>
            <a:pPr lvl="1"/>
            <a:r>
              <a:rPr lang="en-US" dirty="0" err="1" smtClean="0"/>
              <a:t>ActiveMQ</a:t>
            </a:r>
            <a:r>
              <a:rPr lang="en-US" dirty="0" smtClean="0"/>
              <a:t> Broker</a:t>
            </a:r>
          </a:p>
          <a:p>
            <a:pPr lvl="1"/>
            <a:r>
              <a:rPr lang="en-US" dirty="0" smtClean="0"/>
              <a:t>Asynchronous vs Synchronous pipelines</a:t>
            </a:r>
          </a:p>
        </p:txBody>
      </p:sp>
    </p:spTree>
    <p:extLst>
      <p:ext uri="{BB962C8B-B14F-4D97-AF65-F5344CB8AC3E}">
        <p14:creationId xmlns:p14="http://schemas.microsoft.com/office/powerpoint/2010/main" val="503985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Scaling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24200" y="1335880"/>
            <a:ext cx="2362200" cy="4572000"/>
          </a:xfrm>
          <a:prstGeom prst="roundRect">
            <a:avLst/>
          </a:prstGeom>
          <a:solidFill>
            <a:schemeClr val="tx2">
              <a:lumMod val="20000"/>
              <a:lumOff val="80000"/>
              <a:alpha val="63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92981" y="2667000"/>
            <a:ext cx="196143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2400" dirty="0" smtClean="0"/>
              <a:t>4 documents</a:t>
            </a:r>
          </a:p>
          <a:p>
            <a:pPr algn="ctr"/>
            <a:r>
              <a:rPr lang="en-US" sz="2400" dirty="0" smtClean="0"/>
              <a:t>In 2 seconds</a:t>
            </a:r>
          </a:p>
          <a:p>
            <a:pPr algn="ctr"/>
            <a:endParaRPr lang="en-US" dirty="0" smtClean="0"/>
          </a:p>
          <a:p>
            <a:pPr algn="ctr"/>
            <a:r>
              <a:rPr lang="en-US" sz="2400" dirty="0"/>
              <a:t>2</a:t>
            </a:r>
            <a:r>
              <a:rPr lang="en-US" sz="2400" dirty="0" smtClean="0"/>
              <a:t> documents</a:t>
            </a:r>
          </a:p>
          <a:p>
            <a:pPr algn="ctr"/>
            <a:r>
              <a:rPr lang="en-US" sz="2400" dirty="0" smtClean="0"/>
              <a:t>per second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7182" y="1627221"/>
            <a:ext cx="2406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Demo Pipeline</a:t>
            </a:r>
          </a:p>
          <a:p>
            <a:r>
              <a:rPr lang="en-US" sz="2400" dirty="0" smtClean="0"/>
              <a:t>1 document </a:t>
            </a:r>
          </a:p>
          <a:p>
            <a:r>
              <a:rPr lang="en-US" sz="2400" dirty="0" smtClean="0"/>
              <a:t>every ~2 seconds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638800" y="3657600"/>
            <a:ext cx="2286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89004" y="1349540"/>
            <a:ext cx="112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</a:t>
            </a:r>
            <a:endParaRPr lang="en-US" sz="2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90800" y="3657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223564" y="1828800"/>
            <a:ext cx="2138776" cy="772709"/>
            <a:chOff x="3082368" y="1905000"/>
            <a:chExt cx="2138776" cy="772709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3082368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Direct Access Storage 23"/>
            <p:cNvSpPr/>
            <p:nvPr/>
          </p:nvSpPr>
          <p:spPr>
            <a:xfrm>
              <a:off x="342253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5" name="Direct Access Storage 24"/>
            <p:cNvSpPr/>
            <p:nvPr/>
          </p:nvSpPr>
          <p:spPr>
            <a:xfrm>
              <a:off x="380886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6" name="Direct Access Storage 25"/>
            <p:cNvSpPr/>
            <p:nvPr/>
          </p:nvSpPr>
          <p:spPr>
            <a:xfrm>
              <a:off x="4202341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917060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Multidocument 27"/>
          <p:cNvSpPr/>
          <p:nvPr/>
        </p:nvSpPr>
        <p:spPr>
          <a:xfrm>
            <a:off x="609600" y="2971800"/>
            <a:ext cx="1219200" cy="14478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981200" y="2819400"/>
            <a:ext cx="609600" cy="16764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23564" y="2784038"/>
            <a:ext cx="2138776" cy="772709"/>
            <a:chOff x="3082368" y="1905000"/>
            <a:chExt cx="2138776" cy="772709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3082368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rect Access Storage 37"/>
            <p:cNvSpPr/>
            <p:nvPr/>
          </p:nvSpPr>
          <p:spPr>
            <a:xfrm>
              <a:off x="342253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39" name="Direct Access Storage 38"/>
            <p:cNvSpPr/>
            <p:nvPr/>
          </p:nvSpPr>
          <p:spPr>
            <a:xfrm>
              <a:off x="380886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40" name="Direct Access Storage 39"/>
            <p:cNvSpPr/>
            <p:nvPr/>
          </p:nvSpPr>
          <p:spPr>
            <a:xfrm>
              <a:off x="4202341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4917060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221001" y="3723091"/>
            <a:ext cx="2138776" cy="772709"/>
            <a:chOff x="3082368" y="1905000"/>
            <a:chExt cx="2138776" cy="772709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3082368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irect Access Storage 43"/>
            <p:cNvSpPr/>
            <p:nvPr/>
          </p:nvSpPr>
          <p:spPr>
            <a:xfrm>
              <a:off x="342253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45" name="Direct Access Storage 44"/>
            <p:cNvSpPr/>
            <p:nvPr/>
          </p:nvSpPr>
          <p:spPr>
            <a:xfrm>
              <a:off x="380886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46" name="Direct Access Storage 45"/>
            <p:cNvSpPr/>
            <p:nvPr/>
          </p:nvSpPr>
          <p:spPr>
            <a:xfrm>
              <a:off x="4202341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4917060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21001" y="4693729"/>
            <a:ext cx="2138776" cy="772709"/>
            <a:chOff x="3082368" y="1905000"/>
            <a:chExt cx="2138776" cy="772709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3082368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Direct Access Storage 49"/>
            <p:cNvSpPr/>
            <p:nvPr/>
          </p:nvSpPr>
          <p:spPr>
            <a:xfrm>
              <a:off x="342253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51" name="Direct Access Storage 50"/>
            <p:cNvSpPr/>
            <p:nvPr/>
          </p:nvSpPr>
          <p:spPr>
            <a:xfrm>
              <a:off x="3808867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52" name="Direct Access Storage 51"/>
            <p:cNvSpPr/>
            <p:nvPr/>
          </p:nvSpPr>
          <p:spPr>
            <a:xfrm>
              <a:off x="4202341" y="1905000"/>
              <a:ext cx="473018" cy="772709"/>
            </a:xfrm>
            <a:prstGeom prst="flowChartMagneticDrum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4917060" y="2289650"/>
              <a:ext cx="304084" cy="34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0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Analysis Structure (CAS)</a:t>
            </a:r>
          </a:p>
          <a:p>
            <a:pPr lvl="1"/>
            <a:r>
              <a:rPr lang="en-US" dirty="0" smtClean="0"/>
              <a:t>Stores original text (</a:t>
            </a:r>
            <a:r>
              <a:rPr lang="en-US" dirty="0" err="1" smtClean="0"/>
              <a:t>SofA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Stores metadata as Annotation Objects</a:t>
            </a:r>
          </a:p>
          <a:p>
            <a:r>
              <a:rPr lang="en-US" dirty="0" smtClean="0"/>
              <a:t>Annotations</a:t>
            </a:r>
          </a:p>
          <a:p>
            <a:pPr lvl="1"/>
            <a:r>
              <a:rPr lang="en-US" dirty="0" smtClean="0"/>
              <a:t>Features, like variables in java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Scaling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453" y="2514600"/>
            <a:ext cx="21328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2400" dirty="0"/>
              <a:t>2</a:t>
            </a:r>
            <a:r>
              <a:rPr lang="en-US" sz="2400" dirty="0" smtClean="0"/>
              <a:t> documents</a:t>
            </a:r>
          </a:p>
          <a:p>
            <a:pPr algn="ctr"/>
            <a:r>
              <a:rPr lang="en-US" sz="2400" dirty="0" smtClean="0"/>
              <a:t>In 2.5 seconds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1 document</a:t>
            </a:r>
          </a:p>
          <a:p>
            <a:pPr algn="ctr"/>
            <a:r>
              <a:rPr lang="en-US" sz="2400" dirty="0" smtClean="0"/>
              <a:t>In 1.25 seconds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2267" y="1309981"/>
            <a:ext cx="2407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Demo Pipeline</a:t>
            </a:r>
          </a:p>
          <a:p>
            <a:r>
              <a:rPr lang="en-US" sz="2400" dirty="0" smtClean="0"/>
              <a:t>1 document 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very 2 seconds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86600" y="3521864"/>
            <a:ext cx="16764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981200" y="3657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ultidocument 7"/>
          <p:cNvSpPr/>
          <p:nvPr/>
        </p:nvSpPr>
        <p:spPr>
          <a:xfrm>
            <a:off x="76200" y="2971800"/>
            <a:ext cx="1219200" cy="14478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71600" y="2819400"/>
            <a:ext cx="609600" cy="167640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Control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86000" y="1066800"/>
            <a:ext cx="4419600" cy="5105400"/>
          </a:xfrm>
          <a:prstGeom prst="roundRect">
            <a:avLst/>
          </a:prstGeom>
          <a:solidFill>
            <a:schemeClr val="tx2">
              <a:lumMod val="20000"/>
              <a:lumOff val="80000"/>
              <a:alpha val="63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438400" y="3650541"/>
            <a:ext cx="304084" cy="3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rect Access Storage 11"/>
          <p:cNvSpPr/>
          <p:nvPr/>
        </p:nvSpPr>
        <p:spPr>
          <a:xfrm>
            <a:off x="2635689" y="3265891"/>
            <a:ext cx="473018" cy="772709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3" name="Direct Access Storage 12"/>
          <p:cNvSpPr/>
          <p:nvPr/>
        </p:nvSpPr>
        <p:spPr>
          <a:xfrm>
            <a:off x="3699745" y="3265891"/>
            <a:ext cx="473018" cy="772709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4" name="Direct Access Storage 13"/>
          <p:cNvSpPr/>
          <p:nvPr/>
        </p:nvSpPr>
        <p:spPr>
          <a:xfrm>
            <a:off x="4706000" y="2362200"/>
            <a:ext cx="473018" cy="772709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715000" y="3650542"/>
            <a:ext cx="838200" cy="7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0" y="1066800"/>
            <a:ext cx="121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7" name="Multidocument 16"/>
          <p:cNvSpPr/>
          <p:nvPr/>
        </p:nvSpPr>
        <p:spPr>
          <a:xfrm>
            <a:off x="2438400" y="2819400"/>
            <a:ext cx="381000" cy="4572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document 17"/>
          <p:cNvSpPr/>
          <p:nvPr/>
        </p:nvSpPr>
        <p:spPr>
          <a:xfrm>
            <a:off x="3352800" y="2819400"/>
            <a:ext cx="381000" cy="4572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document 18"/>
          <p:cNvSpPr/>
          <p:nvPr/>
        </p:nvSpPr>
        <p:spPr>
          <a:xfrm>
            <a:off x="5867400" y="3048000"/>
            <a:ext cx="381000" cy="4572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document 19"/>
          <p:cNvSpPr/>
          <p:nvPr/>
        </p:nvSpPr>
        <p:spPr>
          <a:xfrm>
            <a:off x="4343400" y="2057400"/>
            <a:ext cx="381000" cy="4572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rect Access Storage 20"/>
          <p:cNvSpPr/>
          <p:nvPr/>
        </p:nvSpPr>
        <p:spPr>
          <a:xfrm>
            <a:off x="4706000" y="4332691"/>
            <a:ext cx="473018" cy="772709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2" name="Multidocument 21"/>
          <p:cNvSpPr/>
          <p:nvPr/>
        </p:nvSpPr>
        <p:spPr>
          <a:xfrm>
            <a:off x="4343400" y="3810000"/>
            <a:ext cx="381000" cy="45720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24200" y="3657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936254" y="2748555"/>
            <a:ext cx="769746" cy="517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79018" y="2748555"/>
            <a:ext cx="535982" cy="832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36254" y="4038600"/>
            <a:ext cx="769746" cy="680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79018" y="3733800"/>
            <a:ext cx="612182" cy="985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558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 smtClean="0"/>
              <a:t>CAS stores both the </a:t>
            </a:r>
            <a:r>
              <a:rPr lang="en-US" sz="2600" dirty="0" err="1" smtClean="0"/>
              <a:t>SofA</a:t>
            </a:r>
            <a:r>
              <a:rPr lang="en-US" sz="2600" dirty="0" smtClean="0"/>
              <a:t> and the Type System</a:t>
            </a:r>
          </a:p>
          <a:p>
            <a:r>
              <a:rPr lang="en-US" sz="2600" dirty="0" smtClean="0"/>
              <a:t>Type System “Object Oriented”</a:t>
            </a:r>
            <a:endParaRPr lang="en-US" sz="2600" dirty="0" smtClean="0">
              <a:effectLst/>
            </a:endParaRPr>
          </a:p>
          <a:p>
            <a:pPr lvl="1"/>
            <a:r>
              <a:rPr lang="en-US" sz="2600" dirty="0" smtClean="0"/>
              <a:t>Type – class definition</a:t>
            </a:r>
          </a:p>
          <a:p>
            <a:pPr lvl="1"/>
            <a:r>
              <a:rPr lang="en-US" sz="2600" dirty="0" smtClean="0"/>
              <a:t>Feature – member of the class “variable”</a:t>
            </a:r>
            <a:endParaRPr lang="en-US" sz="2600" dirty="0"/>
          </a:p>
          <a:p>
            <a:pPr lvl="1"/>
            <a:r>
              <a:rPr lang="en-US" sz="2600" dirty="0" smtClean="0"/>
              <a:t>Feature Structure – Type instance</a:t>
            </a:r>
            <a:endParaRPr lang="en-US" sz="2600" dirty="0"/>
          </a:p>
          <a:p>
            <a:pPr lvl="1"/>
            <a:r>
              <a:rPr lang="en-US" sz="2600" dirty="0" smtClean="0"/>
              <a:t>Single inheritance</a:t>
            </a:r>
            <a:endParaRPr lang="en-US" sz="2600" dirty="0"/>
          </a:p>
          <a:p>
            <a:pPr lvl="1"/>
            <a:r>
              <a:rPr lang="en-US" sz="2600" dirty="0" smtClean="0"/>
              <a:t>Sub</a:t>
            </a:r>
            <a:r>
              <a:rPr lang="en-US" sz="2600" dirty="0"/>
              <a:t>-type </a:t>
            </a:r>
            <a:r>
              <a:rPr lang="en-US" sz="2600" dirty="0" smtClean="0"/>
              <a:t>polymorphism</a:t>
            </a:r>
            <a:endParaRPr lang="en-US" sz="2600" dirty="0"/>
          </a:p>
          <a:p>
            <a:pPr lvl="1"/>
            <a:r>
              <a:rPr lang="en-US" sz="2600" dirty="0" smtClean="0"/>
              <a:t>no </a:t>
            </a:r>
            <a:r>
              <a:rPr lang="en-US" sz="2600" dirty="0"/>
              <a:t>methods or </a:t>
            </a:r>
            <a:r>
              <a:rPr lang="en-US" sz="2600" dirty="0" smtClean="0"/>
              <a:t>encapsulation</a:t>
            </a:r>
          </a:p>
          <a:p>
            <a:pPr lvl="1"/>
            <a:r>
              <a:rPr lang="en-US" sz="2600" dirty="0" smtClean="0"/>
              <a:t>Language independent (C++ or Java) structure </a:t>
            </a:r>
            <a:endParaRPr lang="en-US" sz="2600" dirty="0" smtClean="0">
              <a:effectLst/>
            </a:endParaRPr>
          </a:p>
          <a:p>
            <a:r>
              <a:rPr lang="en-US" sz="2600" dirty="0" smtClean="0"/>
              <a:t>Primitive </a:t>
            </a:r>
            <a:r>
              <a:rPr lang="en-US" sz="2600" dirty="0"/>
              <a:t>types: integer, float, </a:t>
            </a:r>
            <a:r>
              <a:rPr lang="en-US" sz="2600" dirty="0" err="1"/>
              <a:t>boolean</a:t>
            </a:r>
            <a:r>
              <a:rPr lang="en-US" sz="2600" dirty="0"/>
              <a:t>, </a:t>
            </a:r>
            <a:r>
              <a:rPr lang="en-US" sz="2600" dirty="0" smtClean="0"/>
              <a:t>string</a:t>
            </a:r>
            <a:endParaRPr lang="en-US" sz="2600" dirty="0"/>
          </a:p>
          <a:p>
            <a:r>
              <a:rPr lang="en-US" sz="2600" dirty="0"/>
              <a:t>C</a:t>
            </a:r>
            <a:r>
              <a:rPr lang="en-US" sz="2600" dirty="0" smtClean="0"/>
              <a:t>omplex </a:t>
            </a:r>
            <a:r>
              <a:rPr lang="en-US" sz="2600" dirty="0"/>
              <a:t>types: arrays, lists, </a:t>
            </a:r>
            <a:r>
              <a:rPr lang="en-US" sz="2600" dirty="0" smtClean="0"/>
              <a:t>Annotation</a:t>
            </a:r>
            <a:endParaRPr lang="en-US" sz="2600" dirty="0" smtClean="0">
              <a:effectLst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62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UIMA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Collection Reader gets an empty CAS from UIMA, sets the text</a:t>
            </a:r>
          </a:p>
          <a:p>
            <a:r>
              <a:rPr lang="en-US" sz="2000" dirty="0" smtClean="0"/>
              <a:t>A pipeline is defined as an Aggregate Analysis Engine</a:t>
            </a:r>
          </a:p>
          <a:p>
            <a:r>
              <a:rPr lang="en-US" sz="2000" dirty="0" smtClean="0"/>
              <a:t>Each element of an Aggregate Analysis Engine an Analysis engine with an Annotator.  The Annotator performs the business logic, i.e. </a:t>
            </a:r>
            <a:r>
              <a:rPr lang="en-US" sz="2000" dirty="0" err="1" smtClean="0"/>
              <a:t>Tokenizer</a:t>
            </a:r>
            <a:r>
              <a:rPr lang="en-US" sz="2000" dirty="0" smtClean="0"/>
              <a:t>, Lexical Parser, etc.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877369" y="3741236"/>
            <a:ext cx="7434587" cy="1596171"/>
            <a:chOff x="759966" y="2277747"/>
            <a:chExt cx="7434587" cy="1596171"/>
          </a:xfrm>
        </p:grpSpPr>
        <p:sp>
          <p:nvSpPr>
            <p:cNvPr id="15" name="Rectangle 14"/>
            <p:cNvSpPr/>
            <p:nvPr/>
          </p:nvSpPr>
          <p:spPr>
            <a:xfrm>
              <a:off x="2202075" y="2277747"/>
              <a:ext cx="4823593" cy="1596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/>
                <a:t>Pipeline</a:t>
              </a:r>
              <a:endParaRPr lang="en-US" sz="1600" dirty="0"/>
            </a:p>
          </p:txBody>
        </p:sp>
        <p:sp>
          <p:nvSpPr>
            <p:cNvPr id="16" name="Multidocument 15"/>
            <p:cNvSpPr/>
            <p:nvPr/>
          </p:nvSpPr>
          <p:spPr>
            <a:xfrm>
              <a:off x="759966" y="2710049"/>
              <a:ext cx="998537" cy="906462"/>
            </a:xfrm>
            <a:prstGeom prst="flowChartMulti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Collection</a:t>
              </a:r>
            </a:p>
            <a:p>
              <a:pPr algn="ctr">
                <a:defRPr/>
              </a:pPr>
              <a:r>
                <a:rPr lang="en-US" sz="1200" dirty="0"/>
                <a:t>Reader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83631" y="2686743"/>
              <a:ext cx="914619" cy="856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Tokenizer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37071" y="2686743"/>
              <a:ext cx="914619" cy="856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Sentence Detection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77927" y="2691354"/>
              <a:ext cx="914619" cy="856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Chunker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00363" y="2691354"/>
              <a:ext cx="914619" cy="8563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Alternate Process 20"/>
            <p:cNvSpPr/>
            <p:nvPr/>
          </p:nvSpPr>
          <p:spPr>
            <a:xfrm>
              <a:off x="7335716" y="2768299"/>
              <a:ext cx="858837" cy="696912"/>
            </a:xfrm>
            <a:prstGeom prst="flowChartAlternateProcess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/>
                <a:t>Listener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1758503" y="3014021"/>
              <a:ext cx="513480" cy="22383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6914982" y="3006952"/>
              <a:ext cx="420734" cy="22383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" name="Straight Arrow Connector 23"/>
            <p:cNvCxnSpPr>
              <a:stCxn id="17" idx="3"/>
              <a:endCxn id="18" idx="1"/>
            </p:cNvCxnSpPr>
            <p:nvPr/>
          </p:nvCxnSpPr>
          <p:spPr>
            <a:xfrm>
              <a:off x="3198250" y="3114913"/>
              <a:ext cx="3388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8" idx="3"/>
              <a:endCxn id="19" idx="1"/>
            </p:cNvCxnSpPr>
            <p:nvPr/>
          </p:nvCxnSpPr>
          <p:spPr>
            <a:xfrm>
              <a:off x="4451690" y="3114913"/>
              <a:ext cx="326237" cy="46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9" idx="3"/>
              <a:endCxn id="20" idx="1"/>
            </p:cNvCxnSpPr>
            <p:nvPr/>
          </p:nvCxnSpPr>
          <p:spPr>
            <a:xfrm>
              <a:off x="5692546" y="3119524"/>
              <a:ext cx="3078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nip Single Corner Rectangle 26"/>
            <p:cNvSpPr/>
            <p:nvPr/>
          </p:nvSpPr>
          <p:spPr>
            <a:xfrm>
              <a:off x="1298281" y="2510765"/>
              <a:ext cx="413617" cy="361177"/>
            </a:xfrm>
            <a:prstGeom prst="snip1Rect">
              <a:avLst/>
            </a:prstGeom>
            <a:solidFill>
              <a:schemeClr val="bg2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CAS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5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Language Independent Serialization +</a:t>
            </a:r>
          </a:p>
          <a:p>
            <a:pPr marL="0" indent="0">
              <a:buNone/>
            </a:pPr>
            <a:r>
              <a:rPr lang="en-US" dirty="0" smtClean="0"/>
              <a:t>Generalized Framework = Descriptors</a:t>
            </a:r>
          </a:p>
          <a:p>
            <a:r>
              <a:rPr lang="en-US" dirty="0" smtClean="0"/>
              <a:t>Type System</a:t>
            </a:r>
          </a:p>
          <a:p>
            <a:r>
              <a:rPr lang="en-US" dirty="0" smtClean="0"/>
              <a:t>Analysis Engine</a:t>
            </a:r>
          </a:p>
          <a:p>
            <a:r>
              <a:rPr lang="en-US" dirty="0" smtClean="0"/>
              <a:t>Aggregate Analysis Engine</a:t>
            </a:r>
          </a:p>
          <a:p>
            <a:r>
              <a:rPr lang="en-US" dirty="0" smtClean="0"/>
              <a:t>Collection Reader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6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UIMA-AS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471" y="4053046"/>
            <a:ext cx="6400800" cy="9005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778596" y="2933425"/>
            <a:ext cx="4938713" cy="479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Service  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556471" y="4259998"/>
            <a:ext cx="381000" cy="467591"/>
            <a:chOff x="3581400" y="838200"/>
            <a:chExt cx="762000" cy="612648"/>
          </a:xfrm>
        </p:grpSpPr>
        <p:sp>
          <p:nvSpPr>
            <p:cNvPr id="7" name="Flowchart: Predefined Process 5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lowchart: Predefined Process 6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3021609" y="5366917"/>
            <a:ext cx="2397125" cy="47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bg1"/>
                </a:solidFill>
                <a:latin typeface="Calibri" charset="0"/>
                <a:cs typeface="Arial" charset="0"/>
              </a:rPr>
              <a:t>UIMA AS Client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3318650" y="4131200"/>
            <a:ext cx="1981200" cy="109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Asynchronous</a:t>
            </a:r>
          </a:p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   Messaging </a:t>
            </a:r>
          </a:p>
          <a:p>
            <a:pPr eaLnBrk="1" hangingPunct="1"/>
            <a:endParaRPr lang="en-US" dirty="0">
              <a:solidFill>
                <a:srgbClr val="FFFFFF"/>
              </a:solidFill>
              <a:latin typeface="Calibri" charset="0"/>
              <a:cs typeface="Arial" charset="0"/>
            </a:endParaRPr>
          </a:p>
          <a:p>
            <a:pPr eaLnBrk="1" hangingPunct="1"/>
            <a:endParaRPr lang="en-US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604471" y="4796861"/>
            <a:ext cx="228600" cy="53686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604650" y="3473381"/>
            <a:ext cx="228600" cy="727365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2632850" y="3502050"/>
            <a:ext cx="228600" cy="700061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632850" y="4797365"/>
            <a:ext cx="228600" cy="537026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1108850" y="4104573"/>
            <a:ext cx="1600200" cy="33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Input Queue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6290450" y="4093460"/>
            <a:ext cx="1600200" cy="33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Reply Queue</a:t>
            </a:r>
          </a:p>
        </p:txBody>
      </p:sp>
      <p:sp>
        <p:nvSpPr>
          <p:cNvPr id="17" name="Folded Corner 16"/>
          <p:cNvSpPr>
            <a:spLocks noChangeArrowheads="1"/>
          </p:cNvSpPr>
          <p:nvPr/>
        </p:nvSpPr>
        <p:spPr bwMode="auto">
          <a:xfrm rot="10800000">
            <a:off x="7433271" y="2886159"/>
            <a:ext cx="1152525" cy="454604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7633296" y="2884356"/>
            <a:ext cx="952500" cy="41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Deployment</a:t>
            </a:r>
          </a:p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19" name="Straight Connector 18"/>
          <p:cNvCxnSpPr>
            <a:stCxn id="5" idx="3"/>
            <a:endCxn id="17" idx="3"/>
          </p:cNvCxnSpPr>
          <p:nvPr/>
        </p:nvCxnSpPr>
        <p:spPr>
          <a:xfrm flipV="1">
            <a:off x="6717309" y="3110485"/>
            <a:ext cx="715962" cy="65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8"/>
          <p:cNvGrpSpPr>
            <a:grpSpLocks/>
          </p:cNvGrpSpPr>
          <p:nvPr/>
        </p:nvGrpSpPr>
        <p:grpSpPr bwMode="auto">
          <a:xfrm>
            <a:off x="5528271" y="4279048"/>
            <a:ext cx="381000" cy="467591"/>
            <a:chOff x="3581400" y="838200"/>
            <a:chExt cx="762000" cy="612648"/>
          </a:xfrm>
        </p:grpSpPr>
        <p:sp>
          <p:nvSpPr>
            <p:cNvPr id="21" name="Flowchart: Predefined Process 39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lowchart: Predefined Process 40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902421" y="2999811"/>
            <a:ext cx="638175" cy="3463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AE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91809" y="3004141"/>
            <a:ext cx="571500" cy="1789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JMX</a:t>
            </a:r>
            <a:endParaRPr lang="en-US" dirty="0"/>
          </a:p>
        </p:txBody>
      </p:sp>
      <p:sp>
        <p:nvSpPr>
          <p:cNvPr id="25" name="Folded Corner 24"/>
          <p:cNvSpPr>
            <a:spLocks noChangeArrowheads="1"/>
          </p:cNvSpPr>
          <p:nvPr/>
        </p:nvSpPr>
        <p:spPr bwMode="auto">
          <a:xfrm rot="10800000">
            <a:off x="7633296" y="1946359"/>
            <a:ext cx="1152525" cy="454604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661871" y="1944628"/>
            <a:ext cx="1152525" cy="41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Top Aggregate</a:t>
            </a:r>
          </a:p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7" name="Straight Connector 26"/>
          <p:cNvCxnSpPr>
            <a:stCxn id="25" idx="0"/>
            <a:endCxn id="18" idx="0"/>
          </p:cNvCxnSpPr>
          <p:nvPr/>
        </p:nvCxnSpPr>
        <p:spPr>
          <a:xfrm flipH="1">
            <a:off x="8109546" y="2376793"/>
            <a:ext cx="100012" cy="53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1894686" y="5396004"/>
            <a:ext cx="4938713" cy="47913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</a:t>
            </a:r>
            <a:r>
              <a:rPr lang="en-US" sz="3200" dirty="0">
                <a:solidFill>
                  <a:schemeClr val="dk1"/>
                </a:solidFill>
              </a:rPr>
              <a:t>Client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</a:t>
            </a:r>
          </a:p>
        </p:txBody>
      </p:sp>
      <p:sp>
        <p:nvSpPr>
          <p:cNvPr id="29" name="Multidocument 28"/>
          <p:cNvSpPr/>
          <p:nvPr/>
        </p:nvSpPr>
        <p:spPr>
          <a:xfrm>
            <a:off x="481609" y="5379546"/>
            <a:ext cx="998537" cy="824056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Collection</a:t>
            </a:r>
          </a:p>
          <a:p>
            <a:pPr algn="ctr">
              <a:defRPr/>
            </a:pPr>
            <a:r>
              <a:rPr lang="en-US" sz="1200" dirty="0"/>
              <a:t>Reader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480146" y="5550129"/>
            <a:ext cx="431800" cy="2034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Alternate Process 30"/>
          <p:cNvSpPr/>
          <p:nvPr/>
        </p:nvSpPr>
        <p:spPr>
          <a:xfrm>
            <a:off x="7307859" y="5392246"/>
            <a:ext cx="858837" cy="633556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Listener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850659" y="5537429"/>
            <a:ext cx="433387" cy="2034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Snip Single Corner Rectangle 32"/>
          <p:cNvSpPr/>
          <p:nvPr/>
        </p:nvSpPr>
        <p:spPr>
          <a:xfrm>
            <a:off x="618854" y="5293214"/>
            <a:ext cx="413617" cy="328343"/>
          </a:xfrm>
          <a:prstGeom prst="snip1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734" y="1285163"/>
            <a:ext cx="6437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onstantia" charset="0"/>
              </a:rPr>
              <a:t>Service / Client Architecture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onstantia" charset="0"/>
              </a:rPr>
              <a:t>Third Party Broker for Queue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onstantia" charset="0"/>
              </a:rPr>
              <a:t>Deployment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8091E-7 -2.86409E-6 L 0.21021 -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2 -0.00278 L 0.21038 -0.326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1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38 -0.32646 L 0.53498 -0.326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97 -0.32647 L 0.53497 -0.001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97 -0.00116 L 0.74639 -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</p:bldLst>
  </p:timing>
</p:sld>
</file>

<file path=ppt/theme/theme1.xml><?xml version="1.0" encoding="utf-8"?>
<a:theme xmlns:a="http://schemas.openxmlformats.org/drawingml/2006/main" name="Leo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Leo slides.thmx</Template>
  <TotalTime>2241</TotalTime>
  <Words>1231</Words>
  <Application>Microsoft Macintosh PowerPoint</Application>
  <PresentationFormat>On-screen Show (4:3)</PresentationFormat>
  <Paragraphs>370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Constantia</vt:lpstr>
      <vt:lpstr>Courier</vt:lpstr>
      <vt:lpstr>ＭＳ Ｐゴシック</vt:lpstr>
      <vt:lpstr>Times New Roman</vt:lpstr>
      <vt:lpstr>Leo slides</vt:lpstr>
      <vt:lpstr>Rocket NLP: Rapid End to End NLP Development and Analysis</vt:lpstr>
      <vt:lpstr>NLP Pipeline – Consuming the Elephant</vt:lpstr>
      <vt:lpstr>Goal</vt:lpstr>
      <vt:lpstr>UIMA</vt:lpstr>
      <vt:lpstr>Data Structures</vt:lpstr>
      <vt:lpstr>The Data Contract</vt:lpstr>
      <vt:lpstr>UIMA Core</vt:lpstr>
      <vt:lpstr>More Core</vt:lpstr>
      <vt:lpstr>UIMA-AS</vt:lpstr>
      <vt:lpstr>Leo</vt:lpstr>
      <vt:lpstr>Leo Framework Feature</vt:lpstr>
      <vt:lpstr>Leo Framework Feature</vt:lpstr>
      <vt:lpstr>Leo Service Overview</vt:lpstr>
      <vt:lpstr>Leo Client Overview</vt:lpstr>
      <vt:lpstr>Leo Readers</vt:lpstr>
      <vt:lpstr>Leo Listeners</vt:lpstr>
      <vt:lpstr>Leo Annotation Feature </vt:lpstr>
      <vt:lpstr>Current Release</vt:lpstr>
      <vt:lpstr>Leo’s Universe</vt:lpstr>
      <vt:lpstr>JMX Monitoring</vt:lpstr>
      <vt:lpstr>Analytics Tool</vt:lpstr>
      <vt:lpstr>JAM</vt:lpstr>
      <vt:lpstr>JAM</vt:lpstr>
      <vt:lpstr>Service View</vt:lpstr>
      <vt:lpstr>Service Details Screen</vt:lpstr>
      <vt:lpstr>Metrics</vt:lpstr>
      <vt:lpstr>Service View Details</vt:lpstr>
      <vt:lpstr>Chex Validation and Classification Made Easy</vt:lpstr>
      <vt:lpstr>Chex</vt:lpstr>
      <vt:lpstr>Validation Tasks</vt:lpstr>
      <vt:lpstr>Instance View</vt:lpstr>
      <vt:lpstr>Document View</vt:lpstr>
      <vt:lpstr>Review</vt:lpstr>
      <vt:lpstr>Reports</vt:lpstr>
      <vt:lpstr>Corpus Summary</vt:lpstr>
      <vt:lpstr>Validation Summary</vt:lpstr>
      <vt:lpstr>Sherlock</vt:lpstr>
      <vt:lpstr>Machine Learning</vt:lpstr>
      <vt:lpstr>Sherlock</vt:lpstr>
      <vt:lpstr>Sherlock’s Tool Arsenal</vt:lpstr>
      <vt:lpstr>Sherlock In Action</vt:lpstr>
      <vt:lpstr>ChartReview</vt:lpstr>
      <vt:lpstr>Pull not Push</vt:lpstr>
      <vt:lpstr>Patient Focused Annotation</vt:lpstr>
      <vt:lpstr>Questions?</vt:lpstr>
      <vt:lpstr>Scalability</vt:lpstr>
      <vt:lpstr>Development Scalability</vt:lpstr>
      <vt:lpstr>Scalability of Processing</vt:lpstr>
      <vt:lpstr>Synchronous Scaling</vt:lpstr>
      <vt:lpstr>Asynchronous Scaling</vt:lpstr>
      <vt:lpstr>Demo Project</vt:lpstr>
    </vt:vector>
  </TitlesOfParts>
  <Company>University of Utah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Ginter</dc:creator>
  <cp:lastModifiedBy>Thomas Ginter</cp:lastModifiedBy>
  <cp:revision>63</cp:revision>
  <dcterms:created xsi:type="dcterms:W3CDTF">2013-10-07T18:44:18Z</dcterms:created>
  <dcterms:modified xsi:type="dcterms:W3CDTF">2016-01-04T13:15:46Z</dcterms:modified>
</cp:coreProperties>
</file>